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29"/>
  </p:handoutMasterIdLst>
  <p:sldIdLst>
    <p:sldId id="425" r:id="rId2"/>
    <p:sldId id="259" r:id="rId3"/>
    <p:sldId id="432" r:id="rId4"/>
    <p:sldId id="433" r:id="rId5"/>
    <p:sldId id="434" r:id="rId6"/>
    <p:sldId id="435" r:id="rId7"/>
    <p:sldId id="436" r:id="rId8"/>
    <p:sldId id="476" r:id="rId9"/>
    <p:sldId id="477" r:id="rId10"/>
    <p:sldId id="478" r:id="rId11"/>
    <p:sldId id="479" r:id="rId12"/>
    <p:sldId id="480" r:id="rId13"/>
    <p:sldId id="262" r:id="rId14"/>
    <p:sldId id="475" r:id="rId15"/>
    <p:sldId id="438" r:id="rId16"/>
    <p:sldId id="439" r:id="rId17"/>
    <p:sldId id="394" r:id="rId18"/>
    <p:sldId id="454" r:id="rId19"/>
    <p:sldId id="482" r:id="rId20"/>
    <p:sldId id="483" r:id="rId21"/>
    <p:sldId id="484" r:id="rId22"/>
    <p:sldId id="485" r:id="rId23"/>
    <p:sldId id="486" r:id="rId24"/>
    <p:sldId id="446" r:id="rId25"/>
    <p:sldId id="396" r:id="rId26"/>
    <p:sldId id="398" r:id="rId27"/>
    <p:sldId id="456" r:id="rId28"/>
    <p:sldId id="457" r:id="rId29"/>
    <p:sldId id="497" r:id="rId30"/>
    <p:sldId id="397" r:id="rId31"/>
    <p:sldId id="453" r:id="rId32"/>
    <p:sldId id="264" r:id="rId33"/>
    <p:sldId id="265" r:id="rId34"/>
    <p:sldId id="266" r:id="rId35"/>
    <p:sldId id="517" r:id="rId36"/>
    <p:sldId id="518" r:id="rId37"/>
    <p:sldId id="519" r:id="rId38"/>
    <p:sldId id="520" r:id="rId39"/>
    <p:sldId id="521" r:id="rId40"/>
    <p:sldId id="522" r:id="rId41"/>
    <p:sldId id="523" r:id="rId42"/>
    <p:sldId id="524" r:id="rId43"/>
    <p:sldId id="525" r:id="rId44"/>
    <p:sldId id="526" r:id="rId45"/>
    <p:sldId id="527" r:id="rId46"/>
    <p:sldId id="528" r:id="rId47"/>
    <p:sldId id="529" r:id="rId48"/>
    <p:sldId id="530" r:id="rId49"/>
    <p:sldId id="531" r:id="rId50"/>
    <p:sldId id="498" r:id="rId51"/>
    <p:sldId id="499" r:id="rId52"/>
    <p:sldId id="500" r:id="rId53"/>
    <p:sldId id="501" r:id="rId54"/>
    <p:sldId id="502" r:id="rId55"/>
    <p:sldId id="503" r:id="rId56"/>
    <p:sldId id="504" r:id="rId57"/>
    <p:sldId id="505" r:id="rId58"/>
    <p:sldId id="506" r:id="rId59"/>
    <p:sldId id="507" r:id="rId60"/>
    <p:sldId id="508" r:id="rId61"/>
    <p:sldId id="509" r:id="rId62"/>
    <p:sldId id="510" r:id="rId63"/>
    <p:sldId id="511" r:id="rId64"/>
    <p:sldId id="512" r:id="rId65"/>
    <p:sldId id="513" r:id="rId66"/>
    <p:sldId id="514" r:id="rId67"/>
    <p:sldId id="515" r:id="rId68"/>
    <p:sldId id="516" r:id="rId69"/>
    <p:sldId id="351" r:id="rId70"/>
    <p:sldId id="404" r:id="rId71"/>
    <p:sldId id="352" r:id="rId72"/>
    <p:sldId id="359" r:id="rId73"/>
    <p:sldId id="353" r:id="rId74"/>
    <p:sldId id="360" r:id="rId75"/>
    <p:sldId id="361" r:id="rId76"/>
    <p:sldId id="362" r:id="rId77"/>
    <p:sldId id="363" r:id="rId78"/>
    <p:sldId id="364" r:id="rId79"/>
    <p:sldId id="365" r:id="rId80"/>
    <p:sldId id="366" r:id="rId81"/>
    <p:sldId id="367" r:id="rId82"/>
    <p:sldId id="270" r:id="rId83"/>
    <p:sldId id="458" r:id="rId84"/>
    <p:sldId id="460" r:id="rId85"/>
    <p:sldId id="461" r:id="rId86"/>
    <p:sldId id="462" r:id="rId87"/>
    <p:sldId id="463" r:id="rId88"/>
    <p:sldId id="459" r:id="rId89"/>
    <p:sldId id="465" r:id="rId90"/>
    <p:sldId id="464" r:id="rId91"/>
    <p:sldId id="466" r:id="rId92"/>
    <p:sldId id="467" r:id="rId93"/>
    <p:sldId id="269" r:id="rId94"/>
    <p:sldId id="267" r:id="rId95"/>
    <p:sldId id="312" r:id="rId96"/>
    <p:sldId id="492" r:id="rId97"/>
    <p:sldId id="493" r:id="rId98"/>
    <p:sldId id="494" r:id="rId99"/>
    <p:sldId id="495" r:id="rId100"/>
    <p:sldId id="496" r:id="rId101"/>
    <p:sldId id="491" r:id="rId102"/>
    <p:sldId id="440" r:id="rId103"/>
    <p:sldId id="441" r:id="rId104"/>
    <p:sldId id="442" r:id="rId105"/>
    <p:sldId id="443" r:id="rId106"/>
    <p:sldId id="444" r:id="rId107"/>
    <p:sldId id="445" r:id="rId108"/>
    <p:sldId id="278" r:id="rId109"/>
    <p:sldId id="277" r:id="rId110"/>
    <p:sldId id="424" r:id="rId111"/>
    <p:sldId id="422" r:id="rId112"/>
    <p:sldId id="423" r:id="rId113"/>
    <p:sldId id="532" r:id="rId114"/>
    <p:sldId id="533" r:id="rId115"/>
    <p:sldId id="534" r:id="rId116"/>
    <p:sldId id="535" r:id="rId117"/>
    <p:sldId id="536" r:id="rId118"/>
    <p:sldId id="280" r:id="rId119"/>
    <p:sldId id="282" r:id="rId120"/>
    <p:sldId id="283" r:id="rId121"/>
    <p:sldId id="284" r:id="rId122"/>
    <p:sldId id="393" r:id="rId123"/>
    <p:sldId id="285" r:id="rId124"/>
    <p:sldId id="288" r:id="rId125"/>
    <p:sldId id="290" r:id="rId126"/>
    <p:sldId id="292" r:id="rId127"/>
    <p:sldId id="291" r:id="rId128"/>
  </p:sldIdLst>
  <p:sldSz cx="12192000" cy="6858000"/>
  <p:notesSz cx="6858000"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Styl ciemny 2 - Akcent 1/Ak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23" autoAdjust="0"/>
    <p:restoredTop sz="94660"/>
  </p:normalViewPr>
  <p:slideViewPr>
    <p:cSldViewPr snapToGrid="0">
      <p:cViewPr varScale="1">
        <p:scale>
          <a:sx n="44" d="100"/>
          <a:sy n="44" d="100"/>
        </p:scale>
        <p:origin x="82" y="85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1"/>
            <a:ext cx="2972547" cy="498395"/>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3852" y="1"/>
            <a:ext cx="2972547" cy="498395"/>
          </a:xfrm>
          <a:prstGeom prst="rect">
            <a:avLst/>
          </a:prstGeom>
        </p:spPr>
        <p:txBody>
          <a:bodyPr vert="horz" lIns="91440" tIns="45720" rIns="91440" bIns="45720" rtlCol="0"/>
          <a:lstStyle>
            <a:lvl1pPr algn="r">
              <a:defRPr sz="1200"/>
            </a:lvl1pPr>
          </a:lstStyle>
          <a:p>
            <a:fld id="{728D9709-372F-46DF-888F-208FEBF7BE1E}" type="datetimeFigureOut">
              <a:rPr lang="pl-PL" smtClean="0"/>
              <a:t>28.02.2023</a:t>
            </a:fld>
            <a:endParaRPr lang="pl-PL"/>
          </a:p>
        </p:txBody>
      </p:sp>
      <p:sp>
        <p:nvSpPr>
          <p:cNvPr id="4" name="Symbol zastępczy stopki 3"/>
          <p:cNvSpPr>
            <a:spLocks noGrp="1"/>
          </p:cNvSpPr>
          <p:nvPr>
            <p:ph type="ftr" sz="quarter" idx="2"/>
          </p:nvPr>
        </p:nvSpPr>
        <p:spPr>
          <a:xfrm>
            <a:off x="0" y="9428243"/>
            <a:ext cx="2972547" cy="498395"/>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3852" y="9428243"/>
            <a:ext cx="2972547" cy="498395"/>
          </a:xfrm>
          <a:prstGeom prst="rect">
            <a:avLst/>
          </a:prstGeom>
        </p:spPr>
        <p:txBody>
          <a:bodyPr vert="horz" lIns="91440" tIns="45720" rIns="91440" bIns="45720" rtlCol="0" anchor="b"/>
          <a:lstStyle>
            <a:lvl1pPr algn="r">
              <a:defRPr sz="1200"/>
            </a:lvl1pPr>
          </a:lstStyle>
          <a:p>
            <a:fld id="{3C7B8523-83D6-490F-B7BD-AE3A1DF0952C}" type="slidenum">
              <a:rPr lang="pl-PL" smtClean="0"/>
              <a:t>‹#›</a:t>
            </a:fld>
            <a:endParaRPr lang="pl-PL"/>
          </a:p>
        </p:txBody>
      </p:sp>
    </p:spTree>
    <p:extLst>
      <p:ext uri="{BB962C8B-B14F-4D97-AF65-F5344CB8AC3E}">
        <p14:creationId xmlns:p14="http://schemas.microsoft.com/office/powerpoint/2010/main" val="22346169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FBF13B-2003-412C-8516-2993314ACCEA}"/>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8F059203-A0CE-47D5-B6DD-8FE77DF917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9C280568-F8AD-413D-B865-BE0CB69A2D55}"/>
              </a:ext>
            </a:extLst>
          </p:cNvPr>
          <p:cNvSpPr>
            <a:spLocks noGrp="1"/>
          </p:cNvSpPr>
          <p:nvPr>
            <p:ph type="dt" sz="half" idx="10"/>
          </p:nvPr>
        </p:nvSpPr>
        <p:spPr/>
        <p:txBody>
          <a:bodyPr/>
          <a:lstStyle/>
          <a:p>
            <a:fld id="{D1D3EA12-8E20-4579-8EC6-5D6F3DDE246A}" type="datetimeFigureOut">
              <a:rPr lang="pl-PL" smtClean="0"/>
              <a:t>28.02.2023</a:t>
            </a:fld>
            <a:endParaRPr lang="pl-PL"/>
          </a:p>
        </p:txBody>
      </p:sp>
      <p:sp>
        <p:nvSpPr>
          <p:cNvPr id="5" name="Symbol zastępczy stopki 4">
            <a:extLst>
              <a:ext uri="{FF2B5EF4-FFF2-40B4-BE49-F238E27FC236}">
                <a16:creationId xmlns:a16="http://schemas.microsoft.com/office/drawing/2014/main" id="{E641B71E-7424-4F3A-BF56-6A6AE1E2AAE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58FE7DD-AAFB-46D9-B8C7-4EFE58F31C94}"/>
              </a:ext>
            </a:extLst>
          </p:cNvPr>
          <p:cNvSpPr>
            <a:spLocks noGrp="1"/>
          </p:cNvSpPr>
          <p:nvPr>
            <p:ph type="sldNum" sz="quarter" idx="12"/>
          </p:nvPr>
        </p:nvSpPr>
        <p:spPr/>
        <p:txBody>
          <a:bodyPr/>
          <a:lstStyle/>
          <a:p>
            <a:fld id="{6D8E7C2D-CB18-434B-8202-EFBDDA039054}" type="slidenum">
              <a:rPr lang="pl-PL" smtClean="0"/>
              <a:t>‹#›</a:t>
            </a:fld>
            <a:endParaRPr lang="pl-PL"/>
          </a:p>
        </p:txBody>
      </p:sp>
    </p:spTree>
    <p:extLst>
      <p:ext uri="{BB962C8B-B14F-4D97-AF65-F5344CB8AC3E}">
        <p14:creationId xmlns:p14="http://schemas.microsoft.com/office/powerpoint/2010/main" val="153104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6F4157-A7A5-4D6C-B273-ADD1CF925A0D}"/>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91697788-59CA-4E60-96EB-B9F86164542B}"/>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269CAFF-2870-4DDD-A7AC-4FD4E6333F52}"/>
              </a:ext>
            </a:extLst>
          </p:cNvPr>
          <p:cNvSpPr>
            <a:spLocks noGrp="1"/>
          </p:cNvSpPr>
          <p:nvPr>
            <p:ph type="dt" sz="half" idx="10"/>
          </p:nvPr>
        </p:nvSpPr>
        <p:spPr/>
        <p:txBody>
          <a:bodyPr/>
          <a:lstStyle/>
          <a:p>
            <a:fld id="{D1D3EA12-8E20-4579-8EC6-5D6F3DDE246A}" type="datetimeFigureOut">
              <a:rPr lang="pl-PL" smtClean="0"/>
              <a:t>28.02.2023</a:t>
            </a:fld>
            <a:endParaRPr lang="pl-PL"/>
          </a:p>
        </p:txBody>
      </p:sp>
      <p:sp>
        <p:nvSpPr>
          <p:cNvPr id="5" name="Symbol zastępczy stopki 4">
            <a:extLst>
              <a:ext uri="{FF2B5EF4-FFF2-40B4-BE49-F238E27FC236}">
                <a16:creationId xmlns:a16="http://schemas.microsoft.com/office/drawing/2014/main" id="{27D4313F-B0F5-414A-98CA-B9A1F225338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9D8C12B-5E95-4323-83B0-1C04568E0CF8}"/>
              </a:ext>
            </a:extLst>
          </p:cNvPr>
          <p:cNvSpPr>
            <a:spLocks noGrp="1"/>
          </p:cNvSpPr>
          <p:nvPr>
            <p:ph type="sldNum" sz="quarter" idx="12"/>
          </p:nvPr>
        </p:nvSpPr>
        <p:spPr/>
        <p:txBody>
          <a:bodyPr/>
          <a:lstStyle/>
          <a:p>
            <a:fld id="{6D8E7C2D-CB18-434B-8202-EFBDDA039054}" type="slidenum">
              <a:rPr lang="pl-PL" smtClean="0"/>
              <a:t>‹#›</a:t>
            </a:fld>
            <a:endParaRPr lang="pl-PL"/>
          </a:p>
        </p:txBody>
      </p:sp>
    </p:spTree>
    <p:extLst>
      <p:ext uri="{BB962C8B-B14F-4D97-AF65-F5344CB8AC3E}">
        <p14:creationId xmlns:p14="http://schemas.microsoft.com/office/powerpoint/2010/main" val="1227784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C1E3669B-73AE-445B-93F4-EEF20C8A0646}"/>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7EF7829A-CB2A-4E04-9617-6B57EDF58F5C}"/>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6FD9322-8AD4-4AD9-8194-B97630578356}"/>
              </a:ext>
            </a:extLst>
          </p:cNvPr>
          <p:cNvSpPr>
            <a:spLocks noGrp="1"/>
          </p:cNvSpPr>
          <p:nvPr>
            <p:ph type="dt" sz="half" idx="10"/>
          </p:nvPr>
        </p:nvSpPr>
        <p:spPr/>
        <p:txBody>
          <a:bodyPr/>
          <a:lstStyle/>
          <a:p>
            <a:fld id="{D1D3EA12-8E20-4579-8EC6-5D6F3DDE246A}" type="datetimeFigureOut">
              <a:rPr lang="pl-PL" smtClean="0"/>
              <a:t>28.02.2023</a:t>
            </a:fld>
            <a:endParaRPr lang="pl-PL"/>
          </a:p>
        </p:txBody>
      </p:sp>
      <p:sp>
        <p:nvSpPr>
          <p:cNvPr id="5" name="Symbol zastępczy stopki 4">
            <a:extLst>
              <a:ext uri="{FF2B5EF4-FFF2-40B4-BE49-F238E27FC236}">
                <a16:creationId xmlns:a16="http://schemas.microsoft.com/office/drawing/2014/main" id="{E3F8A3FB-4291-4B45-BB27-445568C33BF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E7B88A6-5BD3-4C0B-941A-9F7B74E89A86}"/>
              </a:ext>
            </a:extLst>
          </p:cNvPr>
          <p:cNvSpPr>
            <a:spLocks noGrp="1"/>
          </p:cNvSpPr>
          <p:nvPr>
            <p:ph type="sldNum" sz="quarter" idx="12"/>
          </p:nvPr>
        </p:nvSpPr>
        <p:spPr/>
        <p:txBody>
          <a:bodyPr/>
          <a:lstStyle/>
          <a:p>
            <a:fld id="{6D8E7C2D-CB18-434B-8202-EFBDDA039054}" type="slidenum">
              <a:rPr lang="pl-PL" smtClean="0"/>
              <a:t>‹#›</a:t>
            </a:fld>
            <a:endParaRPr lang="pl-PL"/>
          </a:p>
        </p:txBody>
      </p:sp>
    </p:spTree>
    <p:extLst>
      <p:ext uri="{BB962C8B-B14F-4D97-AF65-F5344CB8AC3E}">
        <p14:creationId xmlns:p14="http://schemas.microsoft.com/office/powerpoint/2010/main" val="3606684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DCA392-A045-42A1-9D68-9310B7192A52}"/>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B86EFF8C-E2AE-4964-A89B-116666DCB7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2AC4C16-9D0E-496A-849D-A372187F789B}"/>
              </a:ext>
            </a:extLst>
          </p:cNvPr>
          <p:cNvSpPr>
            <a:spLocks noGrp="1"/>
          </p:cNvSpPr>
          <p:nvPr>
            <p:ph type="dt" sz="half" idx="10"/>
          </p:nvPr>
        </p:nvSpPr>
        <p:spPr/>
        <p:txBody>
          <a:bodyPr/>
          <a:lstStyle/>
          <a:p>
            <a:fld id="{D1D3EA12-8E20-4579-8EC6-5D6F3DDE246A}" type="datetimeFigureOut">
              <a:rPr lang="pl-PL" smtClean="0"/>
              <a:t>28.02.2023</a:t>
            </a:fld>
            <a:endParaRPr lang="pl-PL"/>
          </a:p>
        </p:txBody>
      </p:sp>
      <p:sp>
        <p:nvSpPr>
          <p:cNvPr id="5" name="Symbol zastępczy stopki 4">
            <a:extLst>
              <a:ext uri="{FF2B5EF4-FFF2-40B4-BE49-F238E27FC236}">
                <a16:creationId xmlns:a16="http://schemas.microsoft.com/office/drawing/2014/main" id="{80A40005-07F6-47B5-95E1-C245010927C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B09BF51-3A7D-40F8-BC3E-633291AEFDB4}"/>
              </a:ext>
            </a:extLst>
          </p:cNvPr>
          <p:cNvSpPr>
            <a:spLocks noGrp="1"/>
          </p:cNvSpPr>
          <p:nvPr>
            <p:ph type="sldNum" sz="quarter" idx="12"/>
          </p:nvPr>
        </p:nvSpPr>
        <p:spPr/>
        <p:txBody>
          <a:bodyPr/>
          <a:lstStyle/>
          <a:p>
            <a:fld id="{6D8E7C2D-CB18-434B-8202-EFBDDA039054}" type="slidenum">
              <a:rPr lang="pl-PL" smtClean="0"/>
              <a:t>‹#›</a:t>
            </a:fld>
            <a:endParaRPr lang="pl-PL"/>
          </a:p>
        </p:txBody>
      </p:sp>
    </p:spTree>
    <p:extLst>
      <p:ext uri="{BB962C8B-B14F-4D97-AF65-F5344CB8AC3E}">
        <p14:creationId xmlns:p14="http://schemas.microsoft.com/office/powerpoint/2010/main" val="2913885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2846655-6524-44CF-909C-965FDAF289D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B0D4F37F-1387-4514-8D82-A803585F0F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D0135F30-E1AB-470D-9F53-A97B2C6142DD}"/>
              </a:ext>
            </a:extLst>
          </p:cNvPr>
          <p:cNvSpPr>
            <a:spLocks noGrp="1"/>
          </p:cNvSpPr>
          <p:nvPr>
            <p:ph type="dt" sz="half" idx="10"/>
          </p:nvPr>
        </p:nvSpPr>
        <p:spPr/>
        <p:txBody>
          <a:bodyPr/>
          <a:lstStyle/>
          <a:p>
            <a:fld id="{D1D3EA12-8E20-4579-8EC6-5D6F3DDE246A}" type="datetimeFigureOut">
              <a:rPr lang="pl-PL" smtClean="0"/>
              <a:t>28.02.2023</a:t>
            </a:fld>
            <a:endParaRPr lang="pl-PL"/>
          </a:p>
        </p:txBody>
      </p:sp>
      <p:sp>
        <p:nvSpPr>
          <p:cNvPr id="5" name="Symbol zastępczy stopki 4">
            <a:extLst>
              <a:ext uri="{FF2B5EF4-FFF2-40B4-BE49-F238E27FC236}">
                <a16:creationId xmlns:a16="http://schemas.microsoft.com/office/drawing/2014/main" id="{F3C30AB2-23A6-4189-A312-B49B7CF1195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F333719-69D2-45F8-89D9-1ABC9FDBB541}"/>
              </a:ext>
            </a:extLst>
          </p:cNvPr>
          <p:cNvSpPr>
            <a:spLocks noGrp="1"/>
          </p:cNvSpPr>
          <p:nvPr>
            <p:ph type="sldNum" sz="quarter" idx="12"/>
          </p:nvPr>
        </p:nvSpPr>
        <p:spPr/>
        <p:txBody>
          <a:bodyPr/>
          <a:lstStyle/>
          <a:p>
            <a:fld id="{6D8E7C2D-CB18-434B-8202-EFBDDA039054}" type="slidenum">
              <a:rPr lang="pl-PL" smtClean="0"/>
              <a:t>‹#›</a:t>
            </a:fld>
            <a:endParaRPr lang="pl-PL"/>
          </a:p>
        </p:txBody>
      </p:sp>
    </p:spTree>
    <p:extLst>
      <p:ext uri="{BB962C8B-B14F-4D97-AF65-F5344CB8AC3E}">
        <p14:creationId xmlns:p14="http://schemas.microsoft.com/office/powerpoint/2010/main" val="84916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610F37-CB67-49DE-9B9A-AEBBF188217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421E82BA-2A76-4D08-8FCF-4E074493B6AD}"/>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B1665401-DB5A-448D-B08E-A39F66BA770E}"/>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7514097E-609A-46EA-A97C-4E4D3021A6DA}"/>
              </a:ext>
            </a:extLst>
          </p:cNvPr>
          <p:cNvSpPr>
            <a:spLocks noGrp="1"/>
          </p:cNvSpPr>
          <p:nvPr>
            <p:ph type="dt" sz="half" idx="10"/>
          </p:nvPr>
        </p:nvSpPr>
        <p:spPr/>
        <p:txBody>
          <a:bodyPr/>
          <a:lstStyle/>
          <a:p>
            <a:fld id="{D1D3EA12-8E20-4579-8EC6-5D6F3DDE246A}" type="datetimeFigureOut">
              <a:rPr lang="pl-PL" smtClean="0"/>
              <a:t>28.02.2023</a:t>
            </a:fld>
            <a:endParaRPr lang="pl-PL"/>
          </a:p>
        </p:txBody>
      </p:sp>
      <p:sp>
        <p:nvSpPr>
          <p:cNvPr id="6" name="Symbol zastępczy stopki 5">
            <a:extLst>
              <a:ext uri="{FF2B5EF4-FFF2-40B4-BE49-F238E27FC236}">
                <a16:creationId xmlns:a16="http://schemas.microsoft.com/office/drawing/2014/main" id="{FE2593DF-8214-4894-8688-714148F7F75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BD54479-49AF-4427-9118-E74D50E0C964}"/>
              </a:ext>
            </a:extLst>
          </p:cNvPr>
          <p:cNvSpPr>
            <a:spLocks noGrp="1"/>
          </p:cNvSpPr>
          <p:nvPr>
            <p:ph type="sldNum" sz="quarter" idx="12"/>
          </p:nvPr>
        </p:nvSpPr>
        <p:spPr/>
        <p:txBody>
          <a:bodyPr/>
          <a:lstStyle/>
          <a:p>
            <a:fld id="{6D8E7C2D-CB18-434B-8202-EFBDDA039054}" type="slidenum">
              <a:rPr lang="pl-PL" smtClean="0"/>
              <a:t>‹#›</a:t>
            </a:fld>
            <a:endParaRPr lang="pl-PL"/>
          </a:p>
        </p:txBody>
      </p:sp>
    </p:spTree>
    <p:extLst>
      <p:ext uri="{BB962C8B-B14F-4D97-AF65-F5344CB8AC3E}">
        <p14:creationId xmlns:p14="http://schemas.microsoft.com/office/powerpoint/2010/main" val="130440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3CD2E3-8CBE-480F-8F7E-C5FCA1071364}"/>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FEF5557F-01AE-49DF-B47D-C499766AD3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38F9EE4C-3A17-43F7-9DFA-FDADD887CCCA}"/>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E26DDC1D-2546-46BC-A97E-EB3008C629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761D8806-48F3-485D-AE06-0D4F9EE3195E}"/>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50261C7B-E0FA-458B-8079-9BAE05E9A8A9}"/>
              </a:ext>
            </a:extLst>
          </p:cNvPr>
          <p:cNvSpPr>
            <a:spLocks noGrp="1"/>
          </p:cNvSpPr>
          <p:nvPr>
            <p:ph type="dt" sz="half" idx="10"/>
          </p:nvPr>
        </p:nvSpPr>
        <p:spPr/>
        <p:txBody>
          <a:bodyPr/>
          <a:lstStyle/>
          <a:p>
            <a:fld id="{D1D3EA12-8E20-4579-8EC6-5D6F3DDE246A}" type="datetimeFigureOut">
              <a:rPr lang="pl-PL" smtClean="0"/>
              <a:t>28.02.2023</a:t>
            </a:fld>
            <a:endParaRPr lang="pl-PL"/>
          </a:p>
        </p:txBody>
      </p:sp>
      <p:sp>
        <p:nvSpPr>
          <p:cNvPr id="8" name="Symbol zastępczy stopki 7">
            <a:extLst>
              <a:ext uri="{FF2B5EF4-FFF2-40B4-BE49-F238E27FC236}">
                <a16:creationId xmlns:a16="http://schemas.microsoft.com/office/drawing/2014/main" id="{07BE1B2E-6F74-4592-9E6B-589E9C75902C}"/>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3ABBAB63-C969-4996-B792-604684E5E0F3}"/>
              </a:ext>
            </a:extLst>
          </p:cNvPr>
          <p:cNvSpPr>
            <a:spLocks noGrp="1"/>
          </p:cNvSpPr>
          <p:nvPr>
            <p:ph type="sldNum" sz="quarter" idx="12"/>
          </p:nvPr>
        </p:nvSpPr>
        <p:spPr/>
        <p:txBody>
          <a:bodyPr/>
          <a:lstStyle/>
          <a:p>
            <a:fld id="{6D8E7C2D-CB18-434B-8202-EFBDDA039054}" type="slidenum">
              <a:rPr lang="pl-PL" smtClean="0"/>
              <a:t>‹#›</a:t>
            </a:fld>
            <a:endParaRPr lang="pl-PL"/>
          </a:p>
        </p:txBody>
      </p:sp>
    </p:spTree>
    <p:extLst>
      <p:ext uri="{BB962C8B-B14F-4D97-AF65-F5344CB8AC3E}">
        <p14:creationId xmlns:p14="http://schemas.microsoft.com/office/powerpoint/2010/main" val="334164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8FA842-9003-42E4-A314-081729228D55}"/>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12A0D8FB-4FA1-4ECE-B4CC-434C8CC08707}"/>
              </a:ext>
            </a:extLst>
          </p:cNvPr>
          <p:cNvSpPr>
            <a:spLocks noGrp="1"/>
          </p:cNvSpPr>
          <p:nvPr>
            <p:ph type="dt" sz="half" idx="10"/>
          </p:nvPr>
        </p:nvSpPr>
        <p:spPr/>
        <p:txBody>
          <a:bodyPr/>
          <a:lstStyle/>
          <a:p>
            <a:fld id="{D1D3EA12-8E20-4579-8EC6-5D6F3DDE246A}" type="datetimeFigureOut">
              <a:rPr lang="pl-PL" smtClean="0"/>
              <a:t>28.02.2023</a:t>
            </a:fld>
            <a:endParaRPr lang="pl-PL"/>
          </a:p>
        </p:txBody>
      </p:sp>
      <p:sp>
        <p:nvSpPr>
          <p:cNvPr id="4" name="Symbol zastępczy stopki 3">
            <a:extLst>
              <a:ext uri="{FF2B5EF4-FFF2-40B4-BE49-F238E27FC236}">
                <a16:creationId xmlns:a16="http://schemas.microsoft.com/office/drawing/2014/main" id="{7AEC5E5F-E562-4C18-B39D-FC12BB186D75}"/>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9DBF8068-50D1-4BAF-8307-2F2049A9ABE9}"/>
              </a:ext>
            </a:extLst>
          </p:cNvPr>
          <p:cNvSpPr>
            <a:spLocks noGrp="1"/>
          </p:cNvSpPr>
          <p:nvPr>
            <p:ph type="sldNum" sz="quarter" idx="12"/>
          </p:nvPr>
        </p:nvSpPr>
        <p:spPr/>
        <p:txBody>
          <a:bodyPr/>
          <a:lstStyle/>
          <a:p>
            <a:fld id="{6D8E7C2D-CB18-434B-8202-EFBDDA039054}" type="slidenum">
              <a:rPr lang="pl-PL" smtClean="0"/>
              <a:t>‹#›</a:t>
            </a:fld>
            <a:endParaRPr lang="pl-PL"/>
          </a:p>
        </p:txBody>
      </p:sp>
    </p:spTree>
    <p:extLst>
      <p:ext uri="{BB962C8B-B14F-4D97-AF65-F5344CB8AC3E}">
        <p14:creationId xmlns:p14="http://schemas.microsoft.com/office/powerpoint/2010/main" val="1970575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BEBA70B9-AA66-4674-8BEB-24B3E7D440D6}"/>
              </a:ext>
            </a:extLst>
          </p:cNvPr>
          <p:cNvSpPr>
            <a:spLocks noGrp="1"/>
          </p:cNvSpPr>
          <p:nvPr>
            <p:ph type="dt" sz="half" idx="10"/>
          </p:nvPr>
        </p:nvSpPr>
        <p:spPr/>
        <p:txBody>
          <a:bodyPr/>
          <a:lstStyle/>
          <a:p>
            <a:fld id="{D1D3EA12-8E20-4579-8EC6-5D6F3DDE246A}" type="datetimeFigureOut">
              <a:rPr lang="pl-PL" smtClean="0"/>
              <a:t>28.02.2023</a:t>
            </a:fld>
            <a:endParaRPr lang="pl-PL"/>
          </a:p>
        </p:txBody>
      </p:sp>
      <p:sp>
        <p:nvSpPr>
          <p:cNvPr id="3" name="Symbol zastępczy stopki 2">
            <a:extLst>
              <a:ext uri="{FF2B5EF4-FFF2-40B4-BE49-F238E27FC236}">
                <a16:creationId xmlns:a16="http://schemas.microsoft.com/office/drawing/2014/main" id="{DB1DBE7C-A99A-4EC5-ABB6-FA2EEC08ACF9}"/>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FA9E81A4-815F-4B05-952A-FF0CD01BD9B8}"/>
              </a:ext>
            </a:extLst>
          </p:cNvPr>
          <p:cNvSpPr>
            <a:spLocks noGrp="1"/>
          </p:cNvSpPr>
          <p:nvPr>
            <p:ph type="sldNum" sz="quarter" idx="12"/>
          </p:nvPr>
        </p:nvSpPr>
        <p:spPr/>
        <p:txBody>
          <a:bodyPr/>
          <a:lstStyle/>
          <a:p>
            <a:fld id="{6D8E7C2D-CB18-434B-8202-EFBDDA039054}" type="slidenum">
              <a:rPr lang="pl-PL" smtClean="0"/>
              <a:t>‹#›</a:t>
            </a:fld>
            <a:endParaRPr lang="pl-PL"/>
          </a:p>
        </p:txBody>
      </p:sp>
    </p:spTree>
    <p:extLst>
      <p:ext uri="{BB962C8B-B14F-4D97-AF65-F5344CB8AC3E}">
        <p14:creationId xmlns:p14="http://schemas.microsoft.com/office/powerpoint/2010/main" val="3223240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F201CC-1528-4109-AF0F-A46953F0590F}"/>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DFB4A64A-F437-49ED-9BAF-CB511F6E56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EC9535CC-0AE6-4ACC-B67C-1F5C9FB99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7FA67FD7-D83A-411A-8561-9B7A37722747}"/>
              </a:ext>
            </a:extLst>
          </p:cNvPr>
          <p:cNvSpPr>
            <a:spLocks noGrp="1"/>
          </p:cNvSpPr>
          <p:nvPr>
            <p:ph type="dt" sz="half" idx="10"/>
          </p:nvPr>
        </p:nvSpPr>
        <p:spPr/>
        <p:txBody>
          <a:bodyPr/>
          <a:lstStyle/>
          <a:p>
            <a:fld id="{D1D3EA12-8E20-4579-8EC6-5D6F3DDE246A}" type="datetimeFigureOut">
              <a:rPr lang="pl-PL" smtClean="0"/>
              <a:t>28.02.2023</a:t>
            </a:fld>
            <a:endParaRPr lang="pl-PL"/>
          </a:p>
        </p:txBody>
      </p:sp>
      <p:sp>
        <p:nvSpPr>
          <p:cNvPr id="6" name="Symbol zastępczy stopki 5">
            <a:extLst>
              <a:ext uri="{FF2B5EF4-FFF2-40B4-BE49-F238E27FC236}">
                <a16:creationId xmlns:a16="http://schemas.microsoft.com/office/drawing/2014/main" id="{33A32DD8-D960-4072-B10A-CF4729FE9BB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9B9E82A9-D644-4346-9178-437BE43F232C}"/>
              </a:ext>
            </a:extLst>
          </p:cNvPr>
          <p:cNvSpPr>
            <a:spLocks noGrp="1"/>
          </p:cNvSpPr>
          <p:nvPr>
            <p:ph type="sldNum" sz="quarter" idx="12"/>
          </p:nvPr>
        </p:nvSpPr>
        <p:spPr/>
        <p:txBody>
          <a:bodyPr/>
          <a:lstStyle/>
          <a:p>
            <a:fld id="{6D8E7C2D-CB18-434B-8202-EFBDDA039054}" type="slidenum">
              <a:rPr lang="pl-PL" smtClean="0"/>
              <a:t>‹#›</a:t>
            </a:fld>
            <a:endParaRPr lang="pl-PL"/>
          </a:p>
        </p:txBody>
      </p:sp>
    </p:spTree>
    <p:extLst>
      <p:ext uri="{BB962C8B-B14F-4D97-AF65-F5344CB8AC3E}">
        <p14:creationId xmlns:p14="http://schemas.microsoft.com/office/powerpoint/2010/main" val="3640240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60CBF2-6CAD-4113-BEFB-6547F9D45FA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03DFEB7F-BDE0-4AF6-8650-B96F8E8C82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4C067FA8-60BD-4BC3-A0D8-25A52D7411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F5B6E76-0058-48FC-8E4F-F2CEAD99C0EF}"/>
              </a:ext>
            </a:extLst>
          </p:cNvPr>
          <p:cNvSpPr>
            <a:spLocks noGrp="1"/>
          </p:cNvSpPr>
          <p:nvPr>
            <p:ph type="dt" sz="half" idx="10"/>
          </p:nvPr>
        </p:nvSpPr>
        <p:spPr/>
        <p:txBody>
          <a:bodyPr/>
          <a:lstStyle/>
          <a:p>
            <a:fld id="{D1D3EA12-8E20-4579-8EC6-5D6F3DDE246A}" type="datetimeFigureOut">
              <a:rPr lang="pl-PL" smtClean="0"/>
              <a:t>28.02.2023</a:t>
            </a:fld>
            <a:endParaRPr lang="pl-PL"/>
          </a:p>
        </p:txBody>
      </p:sp>
      <p:sp>
        <p:nvSpPr>
          <p:cNvPr id="6" name="Symbol zastępczy stopki 5">
            <a:extLst>
              <a:ext uri="{FF2B5EF4-FFF2-40B4-BE49-F238E27FC236}">
                <a16:creationId xmlns:a16="http://schemas.microsoft.com/office/drawing/2014/main" id="{967D2874-8C28-467C-A3A0-EE1095531C79}"/>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842280F-CA82-418E-A297-B34000B9B5B9}"/>
              </a:ext>
            </a:extLst>
          </p:cNvPr>
          <p:cNvSpPr>
            <a:spLocks noGrp="1"/>
          </p:cNvSpPr>
          <p:nvPr>
            <p:ph type="sldNum" sz="quarter" idx="12"/>
          </p:nvPr>
        </p:nvSpPr>
        <p:spPr/>
        <p:txBody>
          <a:bodyPr/>
          <a:lstStyle/>
          <a:p>
            <a:fld id="{6D8E7C2D-CB18-434B-8202-EFBDDA039054}" type="slidenum">
              <a:rPr lang="pl-PL" smtClean="0"/>
              <a:t>‹#›</a:t>
            </a:fld>
            <a:endParaRPr lang="pl-PL"/>
          </a:p>
        </p:txBody>
      </p:sp>
    </p:spTree>
    <p:extLst>
      <p:ext uri="{BB962C8B-B14F-4D97-AF65-F5344CB8AC3E}">
        <p14:creationId xmlns:p14="http://schemas.microsoft.com/office/powerpoint/2010/main" val="3082641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2">
              <a:lumMod val="90000"/>
            </a:schemeClr>
          </a:fgClr>
          <a:bgClr>
            <a:schemeClr val="bg1"/>
          </a:bgClr>
        </a:patt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A7FB4701-8E05-46C3-868C-0CD733656E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ED302D19-7301-4AE4-8936-42E0AB5022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CBCC773-1D8A-4A1E-8E43-B5EC9A47E1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D3EA12-8E20-4579-8EC6-5D6F3DDE246A}" type="datetimeFigureOut">
              <a:rPr lang="pl-PL" smtClean="0"/>
              <a:t>28.02.2023</a:t>
            </a:fld>
            <a:endParaRPr lang="pl-PL"/>
          </a:p>
        </p:txBody>
      </p:sp>
      <p:sp>
        <p:nvSpPr>
          <p:cNvPr id="5" name="Symbol zastępczy stopki 4">
            <a:extLst>
              <a:ext uri="{FF2B5EF4-FFF2-40B4-BE49-F238E27FC236}">
                <a16:creationId xmlns:a16="http://schemas.microsoft.com/office/drawing/2014/main" id="{11CB1428-FBE6-492B-8704-30D7ABEA5F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A2CE01B6-EB58-47FE-AE94-E49EF41E28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E7C2D-CB18-434B-8202-EFBDDA039054}" type="slidenum">
              <a:rPr lang="pl-PL" smtClean="0"/>
              <a:t>‹#›</a:t>
            </a:fld>
            <a:endParaRPr lang="pl-PL"/>
          </a:p>
        </p:txBody>
      </p:sp>
    </p:spTree>
    <p:extLst>
      <p:ext uri="{BB962C8B-B14F-4D97-AF65-F5344CB8AC3E}">
        <p14:creationId xmlns:p14="http://schemas.microsoft.com/office/powerpoint/2010/main" val="1753477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834390"/>
            <a:ext cx="9144000" cy="3630731"/>
          </a:xfrm>
        </p:spPr>
        <p:txBody>
          <a:bodyPr>
            <a:noAutofit/>
          </a:bodyPr>
          <a:lstStyle/>
          <a:p>
            <a:r>
              <a:rPr lang="pl-PL" sz="4400" dirty="0"/>
              <a:t>„</a:t>
            </a:r>
            <a:r>
              <a:rPr lang="pl-PL" sz="3600" b="1" dirty="0"/>
              <a:t>UCZELNIA WOBEC </a:t>
            </a:r>
            <a:br>
              <a:rPr lang="pl-PL" sz="3600" b="1" dirty="0"/>
            </a:br>
            <a:r>
              <a:rPr lang="pl-PL" sz="3600" b="1" dirty="0"/>
              <a:t>ZABURZEŃ PSYCHICZNYCH.</a:t>
            </a:r>
            <a:br>
              <a:rPr lang="pl-PL" sz="3600" b="1" dirty="0"/>
            </a:br>
            <a:r>
              <a:rPr lang="pl-PL" sz="3600" b="1" dirty="0"/>
              <a:t>KOMUNIKACJA I FORMY WSPARCIA EDUKACYJNEGO STUDENTÓW  </a:t>
            </a:r>
            <a:br>
              <a:rPr lang="pl-PL" sz="3600" b="1" dirty="0"/>
            </a:br>
            <a:r>
              <a:rPr lang="pl-PL" sz="3600" b="1" dirty="0"/>
              <a:t>I KANDYDATÓW NA STUDIA </a:t>
            </a:r>
            <a:br>
              <a:rPr lang="pl-PL" sz="3600" b="1" dirty="0"/>
            </a:br>
            <a:r>
              <a:rPr lang="pl-PL" sz="3600" b="1" dirty="0"/>
              <a:t>Z ZABURZENIAMI PSYCHICZNYMI </a:t>
            </a:r>
            <a:br>
              <a:rPr lang="pl-PL" sz="3600" b="1" dirty="0"/>
            </a:br>
            <a:r>
              <a:rPr lang="pl-PL" sz="3600" b="1" dirty="0"/>
              <a:t>W TYM ZE SPEKTRUM AUTYZMU”</a:t>
            </a:r>
          </a:p>
        </p:txBody>
      </p:sp>
      <p:sp>
        <p:nvSpPr>
          <p:cNvPr id="8" name="Podtytuł 2">
            <a:extLst>
              <a:ext uri="{FF2B5EF4-FFF2-40B4-BE49-F238E27FC236}">
                <a16:creationId xmlns:a16="http://schemas.microsoft.com/office/drawing/2014/main" id="{DE89A84A-D051-4761-A6CC-BD05A0E85182}"/>
              </a:ext>
            </a:extLst>
          </p:cNvPr>
          <p:cNvSpPr>
            <a:spLocks noGrp="1"/>
          </p:cNvSpPr>
          <p:nvPr>
            <p:ph type="subTitle" idx="1"/>
          </p:nvPr>
        </p:nvSpPr>
        <p:spPr>
          <a:xfrm>
            <a:off x="4084318" y="4577429"/>
            <a:ext cx="4023359" cy="1165860"/>
          </a:xfrm>
        </p:spPr>
        <p:txBody>
          <a:bodyPr>
            <a:normAutofit/>
          </a:bodyPr>
          <a:lstStyle/>
          <a:p>
            <a:endParaRPr lang="pl-PL" b="1" dirty="0"/>
          </a:p>
        </p:txBody>
      </p:sp>
      <p:pic>
        <p:nvPicPr>
          <p:cNvPr id="3" name="Obraz 2"/>
          <p:cNvPicPr>
            <a:picLocks noChangeAspect="1"/>
          </p:cNvPicPr>
          <p:nvPr/>
        </p:nvPicPr>
        <p:blipFill>
          <a:blip r:embed="rId2"/>
          <a:stretch>
            <a:fillRect/>
          </a:stretch>
        </p:blipFill>
        <p:spPr>
          <a:xfrm>
            <a:off x="4324570" y="139152"/>
            <a:ext cx="3542857" cy="695238"/>
          </a:xfrm>
          <a:prstGeom prst="rect">
            <a:avLst/>
          </a:prstGeom>
        </p:spPr>
      </p:pic>
      <p:sp>
        <p:nvSpPr>
          <p:cNvPr id="7" name="Prostokąt 6"/>
          <p:cNvSpPr/>
          <p:nvPr/>
        </p:nvSpPr>
        <p:spPr>
          <a:xfrm>
            <a:off x="1523997" y="5557927"/>
            <a:ext cx="9144000" cy="1138773"/>
          </a:xfrm>
          <a:prstGeom prst="rect">
            <a:avLst/>
          </a:prstGeom>
        </p:spPr>
        <p:txBody>
          <a:bodyPr wrap="square">
            <a:spAutoFit/>
          </a:bodyPr>
          <a:lstStyle/>
          <a:p>
            <a:pPr algn="ctr"/>
            <a:r>
              <a:rPr lang="pl-PL" dirty="0"/>
              <a:t>„APERTUS UCZELNIA DOSTĘPNA DLA WSZYSTKICH”</a:t>
            </a:r>
          </a:p>
          <a:p>
            <a:pPr algn="ctr"/>
            <a:r>
              <a:rPr lang="pl-PL" sz="1600" dirty="0"/>
              <a:t>Projekt współfinansowany przez Unię Europejską w ramach Europejskiego Funduszu Społecznego,</a:t>
            </a:r>
          </a:p>
          <a:p>
            <a:pPr algn="ctr"/>
            <a:r>
              <a:rPr lang="pl-PL" sz="1600" dirty="0"/>
              <a:t>PO WER Priorytet III Szkolnictwo wyższe dla gospodarki i rozwoju, Działanie 3.5 Kompleksowe programy </a:t>
            </a:r>
          </a:p>
          <a:p>
            <a:pPr algn="ctr"/>
            <a:r>
              <a:rPr lang="pl-PL" sz="1600" dirty="0"/>
              <a:t>szkół wyższych</a:t>
            </a:r>
          </a:p>
        </p:txBody>
      </p:sp>
    </p:spTree>
    <p:extLst>
      <p:ext uri="{BB962C8B-B14F-4D97-AF65-F5344CB8AC3E}">
        <p14:creationId xmlns:p14="http://schemas.microsoft.com/office/powerpoint/2010/main" val="246101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0A5DEE5D-17C7-446F-B45D-77E6D5B4EDB5}"/>
              </a:ext>
            </a:extLst>
          </p:cNvPr>
          <p:cNvSpPr txBox="1"/>
          <p:nvPr/>
        </p:nvSpPr>
        <p:spPr>
          <a:xfrm>
            <a:off x="1870229" y="195309"/>
            <a:ext cx="8451542" cy="707886"/>
          </a:xfrm>
          <a:prstGeom prst="rect">
            <a:avLst/>
          </a:prstGeom>
          <a:noFill/>
        </p:spPr>
        <p:txBody>
          <a:bodyPr wrap="square" rtlCol="0">
            <a:spAutoFit/>
          </a:bodyPr>
          <a:lstStyle/>
          <a:p>
            <a:pPr algn="ctr"/>
            <a:r>
              <a:rPr lang="pl-PL" sz="4000" b="1" dirty="0">
                <a:solidFill>
                  <a:srgbClr val="FF0000"/>
                </a:solidFill>
              </a:rPr>
              <a:t>WAŻNE!!</a:t>
            </a:r>
          </a:p>
        </p:txBody>
      </p:sp>
      <p:sp>
        <p:nvSpPr>
          <p:cNvPr id="3" name="pole tekstowe 2">
            <a:extLst>
              <a:ext uri="{FF2B5EF4-FFF2-40B4-BE49-F238E27FC236}">
                <a16:creationId xmlns:a16="http://schemas.microsoft.com/office/drawing/2014/main" id="{ABDAFD7C-3E41-4907-9486-B00E2BEFFFBD}"/>
              </a:ext>
            </a:extLst>
          </p:cNvPr>
          <p:cNvSpPr txBox="1"/>
          <p:nvPr/>
        </p:nvSpPr>
        <p:spPr>
          <a:xfrm>
            <a:off x="1038687" y="1036360"/>
            <a:ext cx="9925235" cy="5693866"/>
          </a:xfrm>
          <a:prstGeom prst="rect">
            <a:avLst/>
          </a:prstGeom>
          <a:noFill/>
        </p:spPr>
        <p:txBody>
          <a:bodyPr wrap="square" rtlCol="0">
            <a:spAutoFit/>
          </a:bodyPr>
          <a:lstStyle/>
          <a:p>
            <a:pPr algn="just"/>
            <a:r>
              <a:rPr lang="pl-PL" sz="2000" dirty="0"/>
              <a:t>2. Z nowej klasyfikacji “znika” Zespół Aspergera. Faktycznie, ta nazwa nie będzie już używana – w ICD-11 nie znajdziemy już ZA ani (jak wcześniej) rozpoznania Zespołu </a:t>
            </a:r>
            <a:r>
              <a:rPr lang="pl-PL" sz="2000" dirty="0" err="1"/>
              <a:t>Retta</a:t>
            </a:r>
            <a:r>
              <a:rPr lang="pl-PL" sz="2000" dirty="0"/>
              <a:t>, autyzmu dziecięcego lub autyzmu atypowego. W zamian, w ICD-11 uwzględniono nową kategorię pod nazwą “zaburzeń ze spektrum autyzmu”. Wszystkie osoby, które znajdują się na spektrum, będą otrzymywały taką diagnozę, ale uszczegółowioną o to, na jakim poziomie rozwoju intelektualnego i językowego się znajdują.</a:t>
            </a:r>
          </a:p>
          <a:p>
            <a:pPr algn="just"/>
            <a:endParaRPr lang="pl-PL" sz="2000" dirty="0"/>
          </a:p>
          <a:p>
            <a:pPr algn="just"/>
            <a:r>
              <a:rPr lang="pl-PL" sz="2000" dirty="0"/>
              <a:t>W nowej edycji klasyfikacji zostały również uwzględnione nowe nazwy na różne odmiany zaburzeń </a:t>
            </a:r>
            <a:r>
              <a:rPr lang="pl-PL" sz="2000" dirty="0" err="1"/>
              <a:t>neurorozwojowych</a:t>
            </a:r>
            <a:r>
              <a:rPr lang="pl-PL" sz="2000" dirty="0"/>
              <a:t> (często określanych także jako całościowe zaburzenia rozwojowe): </a:t>
            </a:r>
          </a:p>
          <a:p>
            <a:pPr algn="just"/>
            <a:endParaRPr lang="pl-PL" sz="2000" dirty="0"/>
          </a:p>
          <a:p>
            <a:pPr marL="342900" indent="-342900" algn="just">
              <a:buFont typeface="Arial" panose="020B0604020202020204" pitchFamily="34" charset="0"/>
              <a:buChar char="•"/>
            </a:pPr>
            <a:r>
              <a:rPr lang="pl-PL" sz="2000" dirty="0"/>
              <a:t>„zaburzenia rozwoju intelektualnego”,  </a:t>
            </a:r>
          </a:p>
          <a:p>
            <a:pPr marL="342900" indent="-342900" algn="just">
              <a:buFont typeface="Arial" panose="020B0604020202020204" pitchFamily="34" charset="0"/>
              <a:buChar char="•"/>
            </a:pPr>
            <a:r>
              <a:rPr lang="pl-PL" sz="2000" dirty="0"/>
              <a:t>„rozwojowe zaburzenia mowy lub języka”,  </a:t>
            </a:r>
          </a:p>
          <a:p>
            <a:pPr marL="342900" indent="-342900" algn="just">
              <a:buFont typeface="Arial" panose="020B0604020202020204" pitchFamily="34" charset="0"/>
              <a:buChar char="•"/>
            </a:pPr>
            <a:r>
              <a:rPr lang="pl-PL" sz="2000" dirty="0"/>
              <a:t>„rozwojowe zaburzenia uczenia się”, </a:t>
            </a:r>
          </a:p>
          <a:p>
            <a:pPr marL="342900" indent="-342900" algn="just">
              <a:buFont typeface="Arial" panose="020B0604020202020204" pitchFamily="34" charset="0"/>
              <a:buChar char="•"/>
            </a:pPr>
            <a:r>
              <a:rPr lang="pl-PL" sz="2000" dirty="0"/>
              <a:t>„rozwojowe zaburzenia koordynacji ruchowej”,  </a:t>
            </a:r>
          </a:p>
          <a:p>
            <a:pPr marL="342900" indent="-342900" algn="just">
              <a:buFont typeface="Arial" panose="020B0604020202020204" pitchFamily="34" charset="0"/>
              <a:buChar char="•"/>
            </a:pPr>
            <a:r>
              <a:rPr lang="pl-PL" sz="2000" dirty="0"/>
              <a:t>„zaburzenia z deficytem uwagi i nadaktywnością” (w tym ADHD u dzieci i ADHD                       u dorosłych) ,</a:t>
            </a:r>
          </a:p>
          <a:p>
            <a:pPr marL="342900" indent="-342900" algn="just">
              <a:buFont typeface="Arial" panose="020B0604020202020204" pitchFamily="34" charset="0"/>
              <a:buChar char="•"/>
            </a:pPr>
            <a:r>
              <a:rPr lang="pl-PL" sz="2000" dirty="0"/>
              <a:t>„stereotypie ruchowe”. </a:t>
            </a:r>
            <a:endParaRPr lang="pl-PL" sz="2400" dirty="0"/>
          </a:p>
        </p:txBody>
      </p:sp>
    </p:spTree>
    <p:extLst>
      <p:ext uri="{BB962C8B-B14F-4D97-AF65-F5344CB8AC3E}">
        <p14:creationId xmlns:p14="http://schemas.microsoft.com/office/powerpoint/2010/main" val="3530434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6F1D60B-5A95-4380-B596-A4D429BEFA65}"/>
              </a:ext>
            </a:extLst>
          </p:cNvPr>
          <p:cNvSpPr txBox="1"/>
          <p:nvPr/>
        </p:nvSpPr>
        <p:spPr>
          <a:xfrm>
            <a:off x="549662" y="1996374"/>
            <a:ext cx="11092674" cy="3053849"/>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pl-PL"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pl-PL" sz="2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AGRESJA W TOKU</a:t>
            </a:r>
            <a:r>
              <a:rPr kumimoji="0" lang="pl-PL" sz="2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pl-PL" sz="3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czynne realizowanie działań agresywnych</a:t>
            </a: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R="0" lvl="0" algn="just" defTabSz="914400" rtl="0" eaLnBrk="1" fontAlgn="auto" latinLnBrk="0" hangingPunct="1">
              <a:lnSpc>
                <a:spcPct val="107000"/>
              </a:lnSpc>
              <a:spcBef>
                <a:spcPts val="0"/>
              </a:spcBef>
              <a:spcAft>
                <a:spcPts val="800"/>
              </a:spcAft>
              <a:buClrTx/>
              <a:buSzTx/>
              <a:tabLst/>
              <a:defRPr/>
            </a:pPr>
            <a:r>
              <a:rPr lang="pl-PL" sz="2400" u="sng" dirty="0">
                <a:solidFill>
                  <a:prstClr val="black"/>
                </a:solidFill>
                <a:latin typeface="Calibri" panose="020F0502020204030204" pitchFamily="34" charset="0"/>
                <a:ea typeface="Calibri" panose="020F0502020204030204" pitchFamily="34" charset="0"/>
                <a:cs typeface="Calibri" panose="020F0502020204030204" pitchFamily="34" charset="0"/>
              </a:rPr>
              <a:t>Z</a:t>
            </a:r>
            <a:r>
              <a:rPr kumimoji="0" lang="pl-PL" sz="2400" b="0" i="0" u="sng"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alecane</a:t>
            </a:r>
            <a:r>
              <a:rPr kumimoji="0" lang="pl-PL" sz="24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działania</a:t>
            </a:r>
            <a:r>
              <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natychmiastowe wezwanie pomocy profesjonalnej w celu szybkiego unieruchomienia        i podania leków (policja, pogotowie ratunkowe).</a:t>
            </a:r>
            <a:endPar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B79018BD-61C6-4C49-AB3A-A03337EC15A5}"/>
              </a:ext>
            </a:extLst>
          </p:cNvPr>
          <p:cNvSpPr txBox="1"/>
          <p:nvPr/>
        </p:nvSpPr>
        <p:spPr>
          <a:xfrm>
            <a:off x="2467672" y="227270"/>
            <a:ext cx="7256655" cy="148297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pl-PL"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Ocena zagrożenia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pl-PL"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 przeciwdziałanie agresji</a:t>
            </a:r>
            <a:endParaRPr kumimoji="0" lang="pl-PL"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7473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1A01B09A-D82F-485D-B9EC-FEE57EB7EE81}"/>
              </a:ext>
            </a:extLst>
          </p:cNvPr>
          <p:cNvSpPr txBox="1"/>
          <p:nvPr/>
        </p:nvSpPr>
        <p:spPr>
          <a:xfrm>
            <a:off x="609600" y="1291926"/>
            <a:ext cx="10972800" cy="502105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Jeżeli w ocenie pracownika istnieje </a:t>
            </a:r>
            <a:r>
              <a:rPr kumimoji="0" lang="pl-PL" sz="2400" b="1" i="0" u="none" strike="noStrike" kern="1200" cap="none" spc="0" normalizeH="0" baseline="0" noProof="0" dirty="0">
                <a:ln>
                  <a:noFill/>
                </a:ln>
                <a:solidFill>
                  <a:prstClr val="black"/>
                </a:solidFill>
                <a:effectLst/>
                <a:uLnTx/>
                <a:uFillTx/>
                <a:latin typeface="Calibri" panose="020F0502020204030204"/>
                <a:ea typeface="+mn-ea"/>
                <a:cs typeface="+mn-cs"/>
              </a:rPr>
              <a:t>bezpośrednie zagrożenie życia lub zdrowia studenta bądź innego pracownika np. wprost deklaruje on zamiar odebrania sobie życia – należy niezwłocznie wezwać pogotowie ratunkowe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pl-PL"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W tej sytuacji należy towarzyszyć osobie, której życie/zdrowie jest zagrożone, aż do czasu uzyskania przez nią pomocy ze strony służb ratunkowych. </a:t>
            </a:r>
            <a:r>
              <a:rPr kumimoji="0" lang="pl-PL" sz="2400" b="1" i="0" u="none" strike="noStrike" kern="1200" cap="none" spc="0" normalizeH="0" baseline="0" noProof="0" dirty="0">
                <a:ln>
                  <a:noFill/>
                </a:ln>
                <a:solidFill>
                  <a:prstClr val="black"/>
                </a:solidFill>
                <a:effectLst/>
                <a:uLnTx/>
                <a:uFillTx/>
                <a:latin typeface="Calibri" panose="020F0502020204030204"/>
                <a:ea typeface="+mn-ea"/>
                <a:cs typeface="+mn-cs"/>
              </a:rPr>
              <a:t>W żadnym razie nie należy pozostawiać takiej osoby samej. </a:t>
            </a: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Jeżeli osoba ta stanowi zagrożenie dla bezpieczeństwa innych osób, pracownik nie powinien pozostawać z nią sam na sam, wtedy należy jak najszybciej wezwać pomoc.</a:t>
            </a:r>
          </a:p>
        </p:txBody>
      </p:sp>
      <p:sp>
        <p:nvSpPr>
          <p:cNvPr id="4" name="pole tekstowe 3">
            <a:extLst>
              <a:ext uri="{FF2B5EF4-FFF2-40B4-BE49-F238E27FC236}">
                <a16:creationId xmlns:a16="http://schemas.microsoft.com/office/drawing/2014/main" id="{4FA080E6-3C8E-4106-82B2-EA33122A9964}"/>
              </a:ext>
            </a:extLst>
          </p:cNvPr>
          <p:cNvSpPr txBox="1"/>
          <p:nvPr/>
        </p:nvSpPr>
        <p:spPr>
          <a:xfrm>
            <a:off x="4852639" y="402976"/>
            <a:ext cx="24867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srgbClr val="FF0000"/>
                </a:solidFill>
                <a:effectLst/>
                <a:uLnTx/>
                <a:uFillTx/>
                <a:latin typeface="Calibri" panose="020F0502020204030204"/>
                <a:ea typeface="+mn-ea"/>
                <a:cs typeface="+mn-cs"/>
              </a:rPr>
              <a:t>WAŻNE</a:t>
            </a:r>
            <a:r>
              <a:rPr kumimoji="0" lang="pl-PL" sz="4000" b="0"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381440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Regulacje prawne związane z funkcjonowaniem osób z zaburzeniami zdrowia psychicznego.</a:t>
            </a: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9199" y="1880404"/>
            <a:ext cx="5793602" cy="3855378"/>
          </a:xfrm>
        </p:spPr>
      </p:pic>
    </p:spTree>
    <p:extLst>
      <p:ext uri="{BB962C8B-B14F-4D97-AF65-F5344CB8AC3E}">
        <p14:creationId xmlns:p14="http://schemas.microsoft.com/office/powerpoint/2010/main" val="17152964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USTAWA z dnia 19 sierpnia 1994 r.</a:t>
            </a:r>
            <a:br>
              <a:rPr lang="pl-PL" b="1" dirty="0"/>
            </a:br>
            <a:r>
              <a:rPr lang="pl-PL" b="1" dirty="0"/>
              <a:t>o ochronie zdrowia psychicznego</a:t>
            </a:r>
          </a:p>
        </p:txBody>
      </p:sp>
      <p:sp>
        <p:nvSpPr>
          <p:cNvPr id="3" name="Symbol zastępczy zawartości 2"/>
          <p:cNvSpPr>
            <a:spLocks noGrp="1"/>
          </p:cNvSpPr>
          <p:nvPr>
            <p:ph idx="1"/>
          </p:nvPr>
        </p:nvSpPr>
        <p:spPr/>
        <p:txBody>
          <a:bodyPr>
            <a:normAutofit lnSpcReduction="10000"/>
          </a:bodyPr>
          <a:lstStyle/>
          <a:p>
            <a:pPr algn="just"/>
            <a:r>
              <a:rPr lang="pl-PL" dirty="0"/>
              <a:t>Przepisy ogólne</a:t>
            </a:r>
          </a:p>
          <a:p>
            <a:pPr algn="just"/>
            <a:r>
              <a:rPr lang="pl-PL" dirty="0"/>
              <a:t>Art. 1 [Organy i instytucje zapewniające ochronę zdrowia psychicznego</a:t>
            </a:r>
            <a:r>
              <a:rPr lang="pl-PL" sz="3200" dirty="0"/>
              <a:t>]</a:t>
            </a:r>
            <a:endParaRPr lang="pl-PL" dirty="0"/>
          </a:p>
          <a:p>
            <a:pPr marL="0" indent="0" algn="just">
              <a:buNone/>
            </a:pPr>
            <a:r>
              <a:rPr lang="pl-PL" dirty="0"/>
              <a:t>1. Ochronę zdrowia psychicznego zapewniają organy administracji rządowej i samorządowej oraz instytucje do tego powołane.</a:t>
            </a:r>
          </a:p>
          <a:p>
            <a:pPr marL="0" indent="0" algn="just">
              <a:buNone/>
            </a:pPr>
            <a:r>
              <a:rPr lang="pl-PL" dirty="0"/>
              <a:t>2. W działaniach z zakresu ochrony zdrowia psychicznego mogą uczestniczyć stowarzyszenia i inne organizacje społeczne, fundacje, samorządy zawodowe, kościoły i inne związki wyznaniowe oraz grupy samopomocy pacjentów i ich rodzin, a także inne osoby fizyczne              i prawne.</a:t>
            </a:r>
          </a:p>
        </p:txBody>
      </p:sp>
    </p:spTree>
    <p:extLst>
      <p:ext uri="{BB962C8B-B14F-4D97-AF65-F5344CB8AC3E}">
        <p14:creationId xmlns:p14="http://schemas.microsoft.com/office/powerpoint/2010/main" val="181784239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USTAWA z dnia 19 sierpnia 1994 r.</a:t>
            </a:r>
            <a:br>
              <a:rPr lang="pl-PL" b="1" dirty="0"/>
            </a:br>
            <a:r>
              <a:rPr lang="pl-PL" b="1" dirty="0"/>
              <a:t>o ochronie zdrowia psychicznego</a:t>
            </a:r>
          </a:p>
        </p:txBody>
      </p:sp>
      <p:sp>
        <p:nvSpPr>
          <p:cNvPr id="3" name="Symbol zastępczy zawartości 2"/>
          <p:cNvSpPr>
            <a:spLocks noGrp="1"/>
          </p:cNvSpPr>
          <p:nvPr>
            <p:ph idx="1"/>
          </p:nvPr>
        </p:nvSpPr>
        <p:spPr/>
        <p:txBody>
          <a:bodyPr>
            <a:normAutofit fontScale="92500" lnSpcReduction="10000"/>
          </a:bodyPr>
          <a:lstStyle/>
          <a:p>
            <a:pPr algn="just"/>
            <a:r>
              <a:rPr lang="pl-PL" dirty="0"/>
              <a:t>Art.  2.  [Zadania realizowane w ramach ochrony zdrowia psychicznego; Narodowy Program Ochrony Zdrowia Psychicznego]</a:t>
            </a:r>
          </a:p>
          <a:p>
            <a:pPr marL="0" indent="0" algn="just">
              <a:buNone/>
            </a:pPr>
            <a:r>
              <a:rPr lang="pl-PL" dirty="0"/>
              <a:t>1. Ochrona zdrowia psychicznego obejmuje realizację zadań dotyczących         w szczególności:</a:t>
            </a:r>
          </a:p>
          <a:p>
            <a:pPr marL="0" indent="0" algn="just">
              <a:buNone/>
            </a:pPr>
            <a:r>
              <a:rPr lang="pl-PL" dirty="0"/>
              <a:t>1) promocji zdrowia psychicznego i zapobiegania zaburzeniom psychicznym;</a:t>
            </a:r>
          </a:p>
          <a:p>
            <a:pPr marL="0" indent="0" algn="just">
              <a:buNone/>
            </a:pPr>
            <a:r>
              <a:rPr lang="pl-PL" dirty="0"/>
              <a:t>2) zapewnienia osobom z zaburzeniami psychicznymi wielostronnej                   i powszechnie dostępnej opieki zdrowotnej oraz innych form opieki i pomocy niezbędnych do życia w środowisku rodzinnym i społecznym;</a:t>
            </a:r>
          </a:p>
          <a:p>
            <a:pPr marL="0" indent="0" algn="just">
              <a:buNone/>
            </a:pPr>
            <a:r>
              <a:rPr lang="pl-PL" dirty="0"/>
              <a:t>3) kształtowania wobec osób z zaburzeniami psychicznymi właściwych postaw społecznych, a zwłaszcza zrozumienia, tolerancji, życzliwości, a także przeciwdziałania ich dyskryminacji.</a:t>
            </a:r>
          </a:p>
        </p:txBody>
      </p:sp>
    </p:spTree>
    <p:extLst>
      <p:ext uri="{BB962C8B-B14F-4D97-AF65-F5344CB8AC3E}">
        <p14:creationId xmlns:p14="http://schemas.microsoft.com/office/powerpoint/2010/main" val="21169600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USTAWA z dnia 19 sierpnia 1994 r.</a:t>
            </a:r>
            <a:br>
              <a:rPr lang="pl-PL" b="1" dirty="0"/>
            </a:br>
            <a:r>
              <a:rPr lang="pl-PL" b="1" dirty="0"/>
              <a:t>o ochronie zdrowia psychicznego</a:t>
            </a:r>
          </a:p>
        </p:txBody>
      </p:sp>
      <p:sp>
        <p:nvSpPr>
          <p:cNvPr id="3" name="Symbol zastępczy zawartości 2"/>
          <p:cNvSpPr>
            <a:spLocks noGrp="1"/>
          </p:cNvSpPr>
          <p:nvPr>
            <p:ph idx="1"/>
          </p:nvPr>
        </p:nvSpPr>
        <p:spPr/>
        <p:txBody>
          <a:bodyPr>
            <a:normAutofit fontScale="77500" lnSpcReduction="20000"/>
          </a:bodyPr>
          <a:lstStyle/>
          <a:p>
            <a:pPr marL="0" indent="0" algn="just">
              <a:buNone/>
            </a:pPr>
            <a:r>
              <a:rPr lang="pl-PL" dirty="0"/>
              <a:t>2. Zadania, o których mowa w ust. 1 pkt 1, są realizowane w ramach Narodowego Programu Zdrowia, o którym mowa w art. 9 ust. 1 ustawy z dnia 11 września 2015 r.                   o zdrowiu publicznym (Dz. U. z 2019 r. poz. 2365 oraz z 2020 r. poz. 322), zwanego dalej "Narodowym Programem Zdrowia", a zadania, o których mowa w ust. 1 pkt 2 i 3, poprzez działania określone w Narodowym Programie Ochrony Zdrowia Psychicznego.</a:t>
            </a:r>
          </a:p>
          <a:p>
            <a:pPr marL="0" indent="0" algn="just">
              <a:buNone/>
            </a:pPr>
            <a:r>
              <a:rPr lang="pl-PL" dirty="0"/>
              <a:t>3. Narodowy Program Ochrony Zdrowia Psychicznego określa w szczególności:</a:t>
            </a:r>
          </a:p>
          <a:p>
            <a:pPr marL="0" indent="0" algn="just">
              <a:buNone/>
            </a:pPr>
            <a:r>
              <a:rPr lang="pl-PL" dirty="0"/>
              <a:t>1) okres jego obowiązywania;</a:t>
            </a:r>
          </a:p>
          <a:p>
            <a:pPr marL="0" indent="0" algn="just">
              <a:buNone/>
            </a:pPr>
            <a:r>
              <a:rPr lang="pl-PL" dirty="0"/>
              <a:t>2) diagnozę sytuacji i zagrożeń dla zdrowia psychicznego, w tym zróżnicowań regionalnych;</a:t>
            </a:r>
          </a:p>
          <a:p>
            <a:pPr marL="0" indent="0" algn="just">
              <a:buNone/>
            </a:pPr>
            <a:r>
              <a:rPr lang="pl-PL" dirty="0"/>
              <a:t>3) cele główne i cele szczegółowe;</a:t>
            </a:r>
          </a:p>
          <a:p>
            <a:pPr marL="0" indent="0" algn="just">
              <a:buNone/>
            </a:pPr>
            <a:r>
              <a:rPr lang="pl-PL" dirty="0"/>
              <a:t>4) podmioty biorące udział w jego realizacji;</a:t>
            </a:r>
          </a:p>
          <a:p>
            <a:pPr marL="0" indent="0" algn="just">
              <a:buNone/>
            </a:pPr>
            <a:r>
              <a:rPr lang="pl-PL" dirty="0"/>
              <a:t>5) sposób realizacji zadań;</a:t>
            </a:r>
          </a:p>
          <a:p>
            <a:pPr marL="0" indent="0" algn="just">
              <a:buNone/>
            </a:pPr>
            <a:r>
              <a:rPr lang="pl-PL" dirty="0"/>
              <a:t>6) niezbędne działania legislacyjne, w szczególności mające na celu zapewnienie przestrzegania praw osób z zaburzeniami psychicznymi.</a:t>
            </a:r>
          </a:p>
        </p:txBody>
      </p:sp>
    </p:spTree>
    <p:extLst>
      <p:ext uri="{BB962C8B-B14F-4D97-AF65-F5344CB8AC3E}">
        <p14:creationId xmlns:p14="http://schemas.microsoft.com/office/powerpoint/2010/main" val="29402859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USTAWA z dnia 19 sierpnia 1994 r.</a:t>
            </a:r>
            <a:br>
              <a:rPr lang="pl-PL" b="1" dirty="0"/>
            </a:br>
            <a:r>
              <a:rPr lang="pl-PL" b="1" dirty="0"/>
              <a:t>o ochronie zdrowia psychicznego</a:t>
            </a:r>
          </a:p>
        </p:txBody>
      </p:sp>
      <p:sp>
        <p:nvSpPr>
          <p:cNvPr id="3" name="Symbol zastępczy zawartości 2"/>
          <p:cNvSpPr>
            <a:spLocks noGrp="1"/>
          </p:cNvSpPr>
          <p:nvPr>
            <p:ph idx="1"/>
          </p:nvPr>
        </p:nvSpPr>
        <p:spPr/>
        <p:txBody>
          <a:bodyPr>
            <a:normAutofit fontScale="77500" lnSpcReduction="20000"/>
          </a:bodyPr>
          <a:lstStyle/>
          <a:p>
            <a:pPr marL="0" indent="0" algn="just">
              <a:buNone/>
            </a:pPr>
            <a:r>
              <a:rPr lang="pl-PL" dirty="0"/>
              <a:t>4. Prowadzenie działań określonych w Narodowym Programie Ochrony Zdrowia Psychicznego należy do:</a:t>
            </a:r>
          </a:p>
          <a:p>
            <a:pPr marL="0" indent="0" algn="just">
              <a:buNone/>
            </a:pPr>
            <a:r>
              <a:rPr lang="pl-PL" dirty="0"/>
              <a:t>1) zadań własnych samorządów województw, powiatów i gmin;</a:t>
            </a:r>
          </a:p>
          <a:p>
            <a:pPr marL="0" indent="0" algn="just">
              <a:buNone/>
            </a:pPr>
            <a:r>
              <a:rPr lang="pl-PL" dirty="0"/>
              <a:t>2) zadań ministra właściwego do spraw zdrowia, Narodowego Funduszu Zdrowia oraz ministrów właściwych ze względu na charakter działań określonych w programie.</a:t>
            </a:r>
          </a:p>
          <a:p>
            <a:pPr marL="0" indent="0" algn="just">
              <a:buNone/>
            </a:pPr>
            <a:r>
              <a:rPr lang="pl-PL" dirty="0"/>
              <a:t>5. Wskazane w ust. 4 pkt 1 działania polegają w szczególności na:</a:t>
            </a:r>
          </a:p>
          <a:p>
            <a:pPr marL="0" indent="0" algn="just">
              <a:buNone/>
            </a:pPr>
            <a:r>
              <a:rPr lang="pl-PL" dirty="0"/>
              <a:t>1) promowaniu zdrowia psychicznego i zapobieganiu zaburzeniom psychicznym;</a:t>
            </a:r>
          </a:p>
          <a:p>
            <a:pPr marL="0" indent="0" algn="just">
              <a:buNone/>
            </a:pPr>
            <a:r>
              <a:rPr lang="pl-PL" dirty="0"/>
              <a:t>2) zapewnieniu osobom z zaburzeniami psychicznymi wielostronnej, zintegrowanej                      i dostępnej opieki zdrowotnej, w tym w ramach centrów zdrowia psychicznego, oraz innych form pomocy niezbędnych do życia w środowisku społecznym, rodzinnym i zawodowym.</a:t>
            </a:r>
          </a:p>
          <a:p>
            <a:pPr marL="0" indent="0" algn="just">
              <a:buNone/>
            </a:pPr>
            <a:r>
              <a:rPr lang="pl-PL" dirty="0"/>
              <a:t>5a. Koordynatorem realizacji Narodowego Programu Ochrony Zdrowia Psychicznego jest minister właściwy do spraw zdrowia.</a:t>
            </a:r>
          </a:p>
        </p:txBody>
      </p:sp>
    </p:spTree>
    <p:extLst>
      <p:ext uri="{BB962C8B-B14F-4D97-AF65-F5344CB8AC3E}">
        <p14:creationId xmlns:p14="http://schemas.microsoft.com/office/powerpoint/2010/main" val="198236700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USTAWA z dnia 19 sierpnia 1994 r.</a:t>
            </a:r>
            <a:br>
              <a:rPr lang="pl-PL" b="1" dirty="0"/>
            </a:br>
            <a:r>
              <a:rPr lang="pl-PL" b="1" dirty="0"/>
              <a:t>o ochronie zdrowia psychicznego</a:t>
            </a:r>
          </a:p>
        </p:txBody>
      </p:sp>
      <p:sp>
        <p:nvSpPr>
          <p:cNvPr id="3" name="Symbol zastępczy zawartości 2"/>
          <p:cNvSpPr>
            <a:spLocks noGrp="1"/>
          </p:cNvSpPr>
          <p:nvPr>
            <p:ph idx="1"/>
          </p:nvPr>
        </p:nvSpPr>
        <p:spPr/>
        <p:txBody>
          <a:bodyPr>
            <a:normAutofit fontScale="92500" lnSpcReduction="10000"/>
          </a:bodyPr>
          <a:lstStyle/>
          <a:p>
            <a:pPr marL="0" indent="0" algn="just">
              <a:buNone/>
            </a:pPr>
            <a:r>
              <a:rPr lang="pl-PL" dirty="0"/>
              <a:t>6. Rada Ministrów określa, w drodze rozporządzenia, Narodowy Program Ochrony Zdrowia Psychicznego, uwzględniając zagadnienia, o których mowa w ust. 3, oraz biorąc pod uwagę konieczność ochrony praw osób                        z zaburzeniami psychicznymi.</a:t>
            </a:r>
          </a:p>
          <a:p>
            <a:pPr marL="0" indent="0" algn="just">
              <a:buNone/>
            </a:pPr>
            <a:r>
              <a:rPr lang="pl-PL" dirty="0"/>
              <a:t>7. Minister właściwy do spraw zdrowia sporządza, co 2 lata, informację           o zrealizowanych lub podjętych zadaniach z zakresu ochrony zdrowia psychicznego zawierającą ocenę realizacji Narodowego Programu Ochrony Zdrowia Psychicznego za 2 ostatnie lata. Minister właściwy do spraw zdrowia przekazuje informację Radzie Ministrów do dnia 30 listopada roku następującego po ostatnim roku objętym informacją.</a:t>
            </a:r>
          </a:p>
          <a:p>
            <a:pPr marL="0" indent="0" algn="just">
              <a:buNone/>
            </a:pPr>
            <a:r>
              <a:rPr lang="pl-PL" dirty="0"/>
              <a:t>8. Rada Ministrów przekazuje Sejmowi Rzeczypospolitej Polskiej informację, o której mowa w ust. 7, w terminie 3 miesięcy od dnia jej przyjęcia.</a:t>
            </a:r>
          </a:p>
          <a:p>
            <a:endParaRPr lang="pl-PL" dirty="0"/>
          </a:p>
        </p:txBody>
      </p:sp>
    </p:spTree>
    <p:extLst>
      <p:ext uri="{BB962C8B-B14F-4D97-AF65-F5344CB8AC3E}">
        <p14:creationId xmlns:p14="http://schemas.microsoft.com/office/powerpoint/2010/main" val="19177242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88D3E69D-25E0-4703-ACB9-53895FEC2F18}"/>
              </a:ext>
            </a:extLst>
          </p:cNvPr>
          <p:cNvSpPr txBox="1"/>
          <p:nvPr/>
        </p:nvSpPr>
        <p:spPr>
          <a:xfrm>
            <a:off x="1897565" y="4962293"/>
            <a:ext cx="8396869" cy="1323439"/>
          </a:xfrm>
          <a:prstGeom prst="rect">
            <a:avLst/>
          </a:prstGeom>
          <a:noFill/>
        </p:spPr>
        <p:txBody>
          <a:bodyPr wrap="square" rtlCol="0">
            <a:spAutoFit/>
          </a:bodyPr>
          <a:lstStyle/>
          <a:p>
            <a:pPr lvl="0" algn="ctr">
              <a:defRPr/>
            </a:pPr>
            <a:r>
              <a:rPr lang="pl-PL" sz="4000" dirty="0">
                <a:solidFill>
                  <a:prstClr val="black"/>
                </a:solidFill>
              </a:rPr>
              <a:t>Wsparcie edukacyjne dla osoby               z zaburzeniami psychicznymi</a:t>
            </a:r>
            <a:endParaRPr kumimoji="0" lang="pl-PL"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Obraz 5">
            <a:extLst>
              <a:ext uri="{FF2B5EF4-FFF2-40B4-BE49-F238E27FC236}">
                <a16:creationId xmlns:a16="http://schemas.microsoft.com/office/drawing/2014/main" id="{37410A5F-AB37-4068-B1D2-7A441DBB11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646" y="304421"/>
            <a:ext cx="7288485" cy="4445999"/>
          </a:xfrm>
          <a:prstGeom prst="rect">
            <a:avLst/>
          </a:prstGeom>
        </p:spPr>
      </p:pic>
    </p:spTree>
    <p:extLst>
      <p:ext uri="{BB962C8B-B14F-4D97-AF65-F5344CB8AC3E}">
        <p14:creationId xmlns:p14="http://schemas.microsoft.com/office/powerpoint/2010/main" val="288889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AAE514F9-4CEB-458C-964C-61287335DB0D}"/>
              </a:ext>
            </a:extLst>
          </p:cNvPr>
          <p:cNvSpPr txBox="1"/>
          <p:nvPr/>
        </p:nvSpPr>
        <p:spPr>
          <a:xfrm>
            <a:off x="635618" y="278780"/>
            <a:ext cx="11377962"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rPr>
              <a:t>Problemy</a:t>
            </a:r>
            <a:r>
              <a:rPr kumimoji="0" lang="pl-PL" sz="4000" b="1" i="0" u="none" strike="noStrike" kern="1200" cap="none" spc="0" normalizeH="0" noProof="0" dirty="0">
                <a:ln>
                  <a:noFill/>
                </a:ln>
                <a:solidFill>
                  <a:prstClr val="black"/>
                </a:solidFill>
                <a:effectLst/>
                <a:uLnTx/>
                <a:uFillTx/>
                <a:latin typeface="Calibri" panose="020F0502020204030204"/>
                <a:ea typeface="+mn-ea"/>
                <a:cs typeface="+mn-cs"/>
              </a:rPr>
              <a:t> osób </a:t>
            </a:r>
            <a:r>
              <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rPr>
              <a:t>z zaburzeniami zdrowia psychicznego</a:t>
            </a:r>
            <a:r>
              <a:rPr kumimoji="0" lang="pl-PL" sz="4000" b="1" i="0" u="none" strike="noStrike" kern="1200" cap="none" spc="0" normalizeH="0" noProof="0" dirty="0">
                <a:ln>
                  <a:noFill/>
                </a:ln>
                <a:solidFill>
                  <a:prstClr val="black"/>
                </a:solidFill>
                <a:effectLst/>
                <a:uLnTx/>
                <a:uFillTx/>
                <a:latin typeface="Calibri" panose="020F0502020204030204"/>
                <a:ea typeface="+mn-ea"/>
                <a:cs typeface="+mn-cs"/>
              </a:rPr>
              <a:t> podczas edukacji na uczelni</a:t>
            </a:r>
            <a:r>
              <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 name="pole tekstowe 3">
            <a:extLst>
              <a:ext uri="{FF2B5EF4-FFF2-40B4-BE49-F238E27FC236}">
                <a16:creationId xmlns:a16="http://schemas.microsoft.com/office/drawing/2014/main" id="{1138461A-72F7-44F1-B7B2-AAB369FD270B}"/>
              </a:ext>
            </a:extLst>
          </p:cNvPr>
          <p:cNvSpPr txBox="1"/>
          <p:nvPr/>
        </p:nvSpPr>
        <p:spPr>
          <a:xfrm>
            <a:off x="781099" y="1684353"/>
            <a:ext cx="10869651" cy="36163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pl-PL"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 W ramach organizacji zajęć:</a:t>
            </a:r>
            <a:endParaRPr kumimoji="0" lang="pl-PL"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potrzeba pracy w mniejszej grupie,</a:t>
            </a:r>
          </a:p>
          <a:p>
            <a:pPr marL="285750" marR="0" lvl="0" indent="-28575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lang="pl-PL" dirty="0">
                <a:solidFill>
                  <a:prstClr val="black"/>
                </a:solidFill>
                <a:latin typeface="Calibri" panose="020F0502020204030204" pitchFamily="34" charset="0"/>
                <a:ea typeface="Calibri" panose="020F0502020204030204" pitchFamily="34" charset="0"/>
                <a:cs typeface="Times New Roman" panose="02020603050405020304" pitchFamily="18" charset="0"/>
              </a:rPr>
              <a:t>potrzeba </a:t>
            </a: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krótkich przerw na odpoczynek,</a:t>
            </a:r>
            <a:endParaRPr lang="pl-PL"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lang="pl-PL" dirty="0">
                <a:solidFill>
                  <a:prstClr val="black"/>
                </a:solidFill>
                <a:latin typeface="Calibri" panose="020F0502020204030204" pitchFamily="34" charset="0"/>
                <a:ea typeface="Calibri" panose="020F0502020204030204" pitchFamily="34" charset="0"/>
                <a:cs typeface="Times New Roman" panose="02020603050405020304" pitchFamily="18" charset="0"/>
              </a:rPr>
              <a:t>p</a:t>
            </a:r>
            <a:r>
              <a:rPr kumimoji="0" lang="pl-PL"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otrzeba</a:t>
            </a:r>
            <a:r>
              <a:rPr lang="pl-PL"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kumimoji="0" lang="pl-PL"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zapoznania się z wyprzedzeniem</a:t>
            </a:r>
            <a:r>
              <a:rPr kumimoji="0" lang="pl-PL"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pl-PL"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z konspektem zajęć</a:t>
            </a:r>
            <a:endParaRPr lang="pl-PL"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potrzeba</a:t>
            </a:r>
            <a:r>
              <a:rPr kumimoji="0" lang="pl-PL" sz="18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wydłużonego </a:t>
            </a: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czasu na przygotowanie prac zaliczeniowych</a:t>
            </a:r>
            <a:endParaRPr lang="pl-PL"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potrzeba</a:t>
            </a:r>
            <a:r>
              <a:rPr kumimoji="0" lang="pl-PL" sz="18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czasowej absencji na zajęciach, ze wg na pogorszenie stanu zdrowia</a:t>
            </a:r>
          </a:p>
          <a:p>
            <a:pPr marL="285750" lvl="0" indent="-285750" algn="just">
              <a:lnSpc>
                <a:spcPct val="150000"/>
              </a:lnSpc>
              <a:spcAft>
                <a:spcPts val="800"/>
              </a:spcAft>
              <a:buFont typeface="Arial" panose="020B0604020202020204" pitchFamily="34" charset="0"/>
              <a:buChar char="•"/>
              <a:defRPr/>
            </a:pPr>
            <a:r>
              <a:rPr lang="pl-PL" dirty="0">
                <a:solidFill>
                  <a:prstClr val="black"/>
                </a:solidFill>
                <a:latin typeface="Calibri" panose="020F0502020204030204" pitchFamily="34" charset="0"/>
                <a:ea typeface="Calibri" panose="020F0502020204030204" pitchFamily="34" charset="0"/>
                <a:cs typeface="Times New Roman" panose="02020603050405020304" pitchFamily="18" charset="0"/>
              </a:rPr>
              <a:t>potrzeba uwzględnienia trudności studenta w podejmowaniu kontaktów społecznych </a:t>
            </a:r>
          </a:p>
        </p:txBody>
      </p:sp>
    </p:spTree>
    <p:extLst>
      <p:ext uri="{BB962C8B-B14F-4D97-AF65-F5344CB8AC3E}">
        <p14:creationId xmlns:p14="http://schemas.microsoft.com/office/powerpoint/2010/main" val="1313500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0A5DEE5D-17C7-446F-B45D-77E6D5B4EDB5}"/>
              </a:ext>
            </a:extLst>
          </p:cNvPr>
          <p:cNvSpPr txBox="1"/>
          <p:nvPr/>
        </p:nvSpPr>
        <p:spPr>
          <a:xfrm>
            <a:off x="1870228" y="223061"/>
            <a:ext cx="8451542" cy="707886"/>
          </a:xfrm>
          <a:prstGeom prst="rect">
            <a:avLst/>
          </a:prstGeom>
          <a:noFill/>
        </p:spPr>
        <p:txBody>
          <a:bodyPr wrap="square" rtlCol="0">
            <a:spAutoFit/>
          </a:bodyPr>
          <a:lstStyle/>
          <a:p>
            <a:pPr algn="ctr"/>
            <a:r>
              <a:rPr lang="pl-PL" sz="4000" b="1" dirty="0">
                <a:solidFill>
                  <a:srgbClr val="FF0000"/>
                </a:solidFill>
              </a:rPr>
              <a:t>WAŻNE!!</a:t>
            </a:r>
          </a:p>
        </p:txBody>
      </p:sp>
      <p:sp>
        <p:nvSpPr>
          <p:cNvPr id="3" name="pole tekstowe 2">
            <a:extLst>
              <a:ext uri="{FF2B5EF4-FFF2-40B4-BE49-F238E27FC236}">
                <a16:creationId xmlns:a16="http://schemas.microsoft.com/office/drawing/2014/main" id="{ABDAFD7C-3E41-4907-9486-B00E2BEFFFBD}"/>
              </a:ext>
            </a:extLst>
          </p:cNvPr>
          <p:cNvSpPr txBox="1"/>
          <p:nvPr/>
        </p:nvSpPr>
        <p:spPr>
          <a:xfrm>
            <a:off x="1133381" y="1045238"/>
            <a:ext cx="9925235" cy="5324535"/>
          </a:xfrm>
          <a:prstGeom prst="rect">
            <a:avLst/>
          </a:prstGeom>
          <a:noFill/>
        </p:spPr>
        <p:txBody>
          <a:bodyPr wrap="square" rtlCol="0">
            <a:spAutoFit/>
          </a:bodyPr>
          <a:lstStyle/>
          <a:p>
            <a:pPr algn="just"/>
            <a:r>
              <a:rPr lang="pl-PL" sz="2000" dirty="0"/>
              <a:t>3. ICD-11 przynosi mniejsze lub większe zmiany w praktycznie każdej kategorii zaburzeń              i trudności psychicznych. Z wprowadzeniem nowej edycji klasyfikacji w życie wiążą się również takie istotne zmiany, jak między innymi: </a:t>
            </a:r>
          </a:p>
          <a:p>
            <a:pPr algn="just"/>
            <a:endParaRPr lang="pl-PL" sz="2000" dirty="0"/>
          </a:p>
          <a:p>
            <a:pPr marL="342900" indent="-342900" algn="just">
              <a:buFont typeface="Arial" panose="020B0604020202020204" pitchFamily="34" charset="0"/>
              <a:buChar char="•"/>
            </a:pPr>
            <a:r>
              <a:rPr lang="pl-PL" sz="2000" dirty="0"/>
              <a:t>Zrezygnowano z dzielenia na podtypy zaburzeń psychotycznych – schizofrenii, zaburzeń urojeniowych i </a:t>
            </a:r>
            <a:r>
              <a:rPr lang="pl-PL" sz="2000" dirty="0" err="1"/>
              <a:t>schizoafektywnych</a:t>
            </a:r>
            <a:r>
              <a:rPr lang="pl-PL" sz="2000" dirty="0"/>
              <a:t>; </a:t>
            </a:r>
          </a:p>
          <a:p>
            <a:pPr marL="342900" indent="-342900" algn="just">
              <a:buFont typeface="Arial" panose="020B0604020202020204" pitchFamily="34" charset="0"/>
              <a:buChar char="•"/>
            </a:pPr>
            <a:r>
              <a:rPr lang="pl-PL" sz="2000" dirty="0"/>
              <a:t>Nazwę “zaburzenia nerwicowe” zastąpiono mniej stygmatyzującym określeniem “zaburzenia lękowe”. Dla zaburzeń obsesyjno-kompulsywnych wyróżniono natomiast nową, odrębną kategorię, w której znalazły się nowe jednostki chorobowe (które łączy ze sobą występowanie objawów kompulsywnych, ale które różnią się pomiędzy sobą specyfiką); </a:t>
            </a:r>
          </a:p>
          <a:p>
            <a:pPr marL="342900" indent="-342900" algn="just">
              <a:buFont typeface="Arial" panose="020B0604020202020204" pitchFamily="34" charset="0"/>
              <a:buChar char="•"/>
            </a:pPr>
            <a:r>
              <a:rPr lang="pl-PL" sz="2000" dirty="0"/>
              <a:t>Wyróżniono tzw. zaburzenia związane z cierpieniem cielesnym, czyli trudności psychiczne wiążące się z przeżywaniem przewlekłego bólu; </a:t>
            </a:r>
          </a:p>
          <a:p>
            <a:pPr marL="342900" indent="-342900" algn="just">
              <a:buFont typeface="Arial" panose="020B0604020202020204" pitchFamily="34" charset="0"/>
              <a:buChar char="•"/>
            </a:pPr>
            <a:r>
              <a:rPr lang="pl-PL" sz="2000" dirty="0"/>
              <a:t>W kategorii uzależnień wyróżniono uzależnienie od hazardu (“zaburzenie używania hazardu”) oraz od gier (“zaburzenie związane z graniem”); </a:t>
            </a:r>
          </a:p>
          <a:p>
            <a:pPr marL="342900" indent="-342900" algn="just">
              <a:buFont typeface="Arial" panose="020B0604020202020204" pitchFamily="34" charset="0"/>
              <a:buChar char="•"/>
            </a:pPr>
            <a:r>
              <a:rPr lang="pl-PL" sz="2000" dirty="0"/>
              <a:t>Opracowano nową kategorię problemów psychicznych występujących w związku z ciążą, porodem i połogiem, w której uwzględniono specyficzne dla tego okresu zaburzenia nastroju oraz zaburzenia psychotyczne. </a:t>
            </a:r>
          </a:p>
        </p:txBody>
      </p:sp>
    </p:spTree>
    <p:extLst>
      <p:ext uri="{BB962C8B-B14F-4D97-AF65-F5344CB8AC3E}">
        <p14:creationId xmlns:p14="http://schemas.microsoft.com/office/powerpoint/2010/main" val="2454113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AAE514F9-4CEB-458C-964C-61287335DB0D}"/>
              </a:ext>
            </a:extLst>
          </p:cNvPr>
          <p:cNvSpPr txBox="1"/>
          <p:nvPr/>
        </p:nvSpPr>
        <p:spPr>
          <a:xfrm>
            <a:off x="635618" y="278780"/>
            <a:ext cx="11377962"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rPr>
              <a:t>Problemy</a:t>
            </a:r>
            <a:r>
              <a:rPr kumimoji="0" lang="pl-PL" sz="4000" b="1" i="0" u="none" strike="noStrike" kern="1200" cap="none" spc="0" normalizeH="0" noProof="0" dirty="0">
                <a:ln>
                  <a:noFill/>
                </a:ln>
                <a:solidFill>
                  <a:prstClr val="black"/>
                </a:solidFill>
                <a:effectLst/>
                <a:uLnTx/>
                <a:uFillTx/>
                <a:latin typeface="Calibri" panose="020F0502020204030204"/>
                <a:ea typeface="+mn-ea"/>
                <a:cs typeface="+mn-cs"/>
              </a:rPr>
              <a:t> osób </a:t>
            </a:r>
            <a:r>
              <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rPr>
              <a:t>z zaburzeniami zdrowia psychicznego</a:t>
            </a:r>
            <a:r>
              <a:rPr kumimoji="0" lang="pl-PL" sz="4000" b="1" i="0" u="none" strike="noStrike" kern="1200" cap="none" spc="0" normalizeH="0" noProof="0" dirty="0">
                <a:ln>
                  <a:noFill/>
                </a:ln>
                <a:solidFill>
                  <a:prstClr val="black"/>
                </a:solidFill>
                <a:effectLst/>
                <a:uLnTx/>
                <a:uFillTx/>
                <a:latin typeface="Calibri" panose="020F0502020204030204"/>
                <a:ea typeface="+mn-ea"/>
                <a:cs typeface="+mn-cs"/>
              </a:rPr>
              <a:t> podczas edukacji na uczelni</a:t>
            </a:r>
            <a:r>
              <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 name="pole tekstowe 3">
            <a:extLst>
              <a:ext uri="{FF2B5EF4-FFF2-40B4-BE49-F238E27FC236}">
                <a16:creationId xmlns:a16="http://schemas.microsoft.com/office/drawing/2014/main" id="{1138461A-72F7-44F1-B7B2-AAB369FD270B}"/>
              </a:ext>
            </a:extLst>
          </p:cNvPr>
          <p:cNvSpPr txBox="1"/>
          <p:nvPr/>
        </p:nvSpPr>
        <p:spPr>
          <a:xfrm>
            <a:off x="781099" y="1684353"/>
            <a:ext cx="10869651" cy="4549964"/>
          </a:xfrm>
          <a:prstGeom prst="rect">
            <a:avLst/>
          </a:prstGeom>
          <a:noFill/>
        </p:spPr>
        <p:txBody>
          <a:bodyPr wrap="square">
            <a:spAutoFit/>
          </a:bodyPr>
          <a:lstStyle/>
          <a:p>
            <a:pPr lvl="0" algn="just">
              <a:lnSpc>
                <a:spcPct val="150000"/>
              </a:lnSpc>
              <a:spcAft>
                <a:spcPts val="800"/>
              </a:spcAft>
              <a:defRPr/>
            </a:pPr>
            <a:r>
              <a:rPr lang="pl-PL" b="1" dirty="0">
                <a:solidFill>
                  <a:prstClr val="black"/>
                </a:solidFill>
                <a:latin typeface="Calibri" panose="020F0502020204030204" pitchFamily="34" charset="0"/>
                <a:ea typeface="Calibri" panose="020F0502020204030204" pitchFamily="34" charset="0"/>
                <a:cs typeface="Times New Roman" panose="02020603050405020304" pitchFamily="18" charset="0"/>
              </a:rPr>
              <a:t>2) W ramach adaptacji zaliczeń i egzaminów:</a:t>
            </a:r>
          </a:p>
          <a:p>
            <a:pPr marL="285750" lvl="0" indent="-285750" algn="just">
              <a:lnSpc>
                <a:spcPct val="150000"/>
              </a:lnSpc>
              <a:spcAft>
                <a:spcPts val="800"/>
              </a:spcAft>
              <a:buFont typeface="Arial" panose="020B0604020202020204" pitchFamily="34" charset="0"/>
              <a:buChar char="•"/>
              <a:defRPr/>
            </a:pPr>
            <a:r>
              <a:rPr lang="pl-PL" dirty="0">
                <a:solidFill>
                  <a:prstClr val="black"/>
                </a:solidFill>
                <a:latin typeface="Calibri" panose="020F0502020204030204" pitchFamily="34" charset="0"/>
                <a:ea typeface="Calibri" panose="020F0502020204030204" pitchFamily="34" charset="0"/>
                <a:cs typeface="Times New Roman" panose="02020603050405020304" pitchFamily="18" charset="0"/>
              </a:rPr>
              <a:t>potrzeba wydłużenia czasu trwania egzaminu;</a:t>
            </a:r>
          </a:p>
          <a:p>
            <a:pPr marL="285750" lvl="0" indent="-285750" algn="just">
              <a:lnSpc>
                <a:spcPct val="150000"/>
              </a:lnSpc>
              <a:spcAft>
                <a:spcPts val="800"/>
              </a:spcAft>
              <a:buFont typeface="Arial" panose="020B0604020202020204" pitchFamily="34" charset="0"/>
              <a:buChar char="•"/>
              <a:defRPr/>
            </a:pPr>
            <a:r>
              <a:rPr lang="pl-PL" dirty="0">
                <a:solidFill>
                  <a:prstClr val="black"/>
                </a:solidFill>
                <a:latin typeface="Calibri" panose="020F0502020204030204" pitchFamily="34" charset="0"/>
                <a:ea typeface="Calibri" panose="020F0502020204030204" pitchFamily="34" charset="0"/>
                <a:cs typeface="Times New Roman" panose="02020603050405020304" pitchFamily="18" charset="0"/>
              </a:rPr>
              <a:t>potrzeba zmiany formy egzaminu z ustnej na pisemną lub odwrotnie;</a:t>
            </a:r>
          </a:p>
          <a:p>
            <a:pPr marL="285750" lvl="0" indent="-285750" algn="just">
              <a:lnSpc>
                <a:spcPct val="150000"/>
              </a:lnSpc>
              <a:spcAft>
                <a:spcPts val="800"/>
              </a:spcAft>
              <a:buFont typeface="Arial" panose="020B0604020202020204" pitchFamily="34" charset="0"/>
              <a:buChar char="•"/>
              <a:defRPr/>
            </a:pPr>
            <a:r>
              <a:rPr lang="pl-PL" dirty="0">
                <a:solidFill>
                  <a:prstClr val="black"/>
                </a:solidFill>
                <a:latin typeface="Calibri" panose="020F0502020204030204" pitchFamily="34" charset="0"/>
                <a:ea typeface="Calibri" panose="020F0502020204030204" pitchFamily="34" charset="0"/>
                <a:cs typeface="Times New Roman" panose="02020603050405020304" pitchFamily="18" charset="0"/>
              </a:rPr>
              <a:t>potrzeba dostosowania sposobów podawania treści pytań egzaminacyjnych; m.in. pytania podawane w formie ustnej i pisemnej podczas egzaminów ustnych;</a:t>
            </a:r>
          </a:p>
          <a:p>
            <a:pPr marL="285750" lvl="0" indent="-285750" algn="just">
              <a:lnSpc>
                <a:spcPct val="150000"/>
              </a:lnSpc>
              <a:spcAft>
                <a:spcPts val="800"/>
              </a:spcAft>
              <a:buFont typeface="Arial" panose="020B0604020202020204" pitchFamily="34" charset="0"/>
              <a:buChar char="•"/>
              <a:defRPr/>
            </a:pPr>
            <a:r>
              <a:rPr lang="pl-PL" dirty="0">
                <a:solidFill>
                  <a:prstClr val="black"/>
                </a:solidFill>
                <a:latin typeface="Calibri" panose="020F0502020204030204" pitchFamily="34" charset="0"/>
                <a:ea typeface="Calibri" panose="020F0502020204030204" pitchFamily="34" charset="0"/>
                <a:cs typeface="Times New Roman" panose="02020603050405020304" pitchFamily="18" charset="0"/>
              </a:rPr>
              <a:t>potrzeba ewentualnej możliwości przygotowywania pisemnych notatek podczas egzaminów ustnych;</a:t>
            </a:r>
          </a:p>
          <a:p>
            <a:pPr marL="285750" lvl="0" indent="-285750" algn="just">
              <a:lnSpc>
                <a:spcPct val="150000"/>
              </a:lnSpc>
              <a:spcAft>
                <a:spcPts val="800"/>
              </a:spcAft>
              <a:buFont typeface="Arial" panose="020B0604020202020204" pitchFamily="34" charset="0"/>
              <a:buChar char="•"/>
              <a:defRPr/>
            </a:pPr>
            <a:r>
              <a:rPr lang="pl-PL" dirty="0">
                <a:solidFill>
                  <a:prstClr val="black"/>
                </a:solidFill>
                <a:latin typeface="Calibri" panose="020F0502020204030204" pitchFamily="34" charset="0"/>
                <a:ea typeface="Calibri" panose="020F0502020204030204" pitchFamily="34" charset="0"/>
                <a:cs typeface="Times New Roman" panose="02020603050405020304" pitchFamily="18" charset="0"/>
              </a:rPr>
              <a:t>potrzeba korzystania z krótkich przerw podczas egzaminu;</a:t>
            </a:r>
          </a:p>
          <a:p>
            <a:pPr marL="285750" lvl="0" indent="-285750" algn="just">
              <a:lnSpc>
                <a:spcPct val="150000"/>
              </a:lnSpc>
              <a:spcAft>
                <a:spcPts val="800"/>
              </a:spcAft>
              <a:buFont typeface="Arial" panose="020B0604020202020204" pitchFamily="34" charset="0"/>
              <a:buChar char="•"/>
              <a:defRPr/>
            </a:pPr>
            <a:r>
              <a:rPr lang="pl-PL" dirty="0">
                <a:solidFill>
                  <a:prstClr val="black"/>
                </a:solidFill>
                <a:latin typeface="Calibri" panose="020F0502020204030204" pitchFamily="34" charset="0"/>
                <a:ea typeface="Calibri" panose="020F0502020204030204" pitchFamily="34" charset="0"/>
                <a:cs typeface="Times New Roman" panose="02020603050405020304" pitchFamily="18" charset="0"/>
              </a:rPr>
              <a:t>potrzeba w przypadku egzaminów z obszernego materiału możliwości podziału go na części;</a:t>
            </a:r>
          </a:p>
          <a:p>
            <a:pPr marL="285750" lvl="0" indent="-285750" algn="just">
              <a:lnSpc>
                <a:spcPct val="150000"/>
              </a:lnSpc>
              <a:spcAft>
                <a:spcPts val="800"/>
              </a:spcAft>
              <a:buFont typeface="Arial" panose="020B0604020202020204" pitchFamily="34" charset="0"/>
              <a:buChar char="•"/>
              <a:defRPr/>
            </a:pPr>
            <a:r>
              <a:rPr lang="pl-PL" dirty="0">
                <a:solidFill>
                  <a:prstClr val="black"/>
                </a:solidFill>
                <a:latin typeface="Calibri" panose="020F0502020204030204" pitchFamily="34" charset="0"/>
                <a:ea typeface="Calibri" panose="020F0502020204030204" pitchFamily="34" charset="0"/>
                <a:cs typeface="Times New Roman" panose="02020603050405020304" pitchFamily="18" charset="0"/>
              </a:rPr>
              <a:t>potrzeba przeprowadzenia egzaminu w osobnej sali.</a:t>
            </a:r>
          </a:p>
        </p:txBody>
      </p:sp>
    </p:spTree>
    <p:extLst>
      <p:ext uri="{BB962C8B-B14F-4D97-AF65-F5344CB8AC3E}">
        <p14:creationId xmlns:p14="http://schemas.microsoft.com/office/powerpoint/2010/main" val="3180659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AAE514F9-4CEB-458C-964C-61287335DB0D}"/>
              </a:ext>
            </a:extLst>
          </p:cNvPr>
          <p:cNvSpPr txBox="1"/>
          <p:nvPr/>
        </p:nvSpPr>
        <p:spPr>
          <a:xfrm>
            <a:off x="635618" y="278780"/>
            <a:ext cx="11377962"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rPr>
              <a:t>Rodzaje wsparcia edukacyjnego studentów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rPr>
              <a:t>z zaburzeniami psychicznymi:</a:t>
            </a:r>
          </a:p>
        </p:txBody>
      </p:sp>
      <p:sp>
        <p:nvSpPr>
          <p:cNvPr id="4" name="pole tekstowe 3">
            <a:extLst>
              <a:ext uri="{FF2B5EF4-FFF2-40B4-BE49-F238E27FC236}">
                <a16:creationId xmlns:a16="http://schemas.microsoft.com/office/drawing/2014/main" id="{1138461A-72F7-44F1-B7B2-AAB369FD270B}"/>
              </a:ext>
            </a:extLst>
          </p:cNvPr>
          <p:cNvSpPr txBox="1"/>
          <p:nvPr/>
        </p:nvSpPr>
        <p:spPr>
          <a:xfrm>
            <a:off x="781099" y="1684353"/>
            <a:ext cx="10869651" cy="523220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pl-PL"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 W ramach organizacji zajęć:</a:t>
            </a:r>
            <a:endParaRPr kumimoji="0" lang="pl-PL"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Dostosowania  organizacji  pracy  podczas  zajęć  do  aktualnych  trudności  zdrowotnych  -  pracy  w mniejszej grupie, umożliwienia odpowiadania ze swojego miejsca w celu zmniejszenia ekspozycji społecznej, pozwolenia na robienie krótkich przerw na odpoczynek;</a:t>
            </a:r>
            <a:endParaRPr kumimoji="0" lang="pl-PL"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Pozwolenia na nagrywanie treści zajęć w celu poprawienia ich odbioru;</a:t>
            </a: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Udostępniania konspektów zajęć/prezentacji z odpowiednim wyprzedzeniem, tak by mogły zapoznać się z nim i pełniej uczestniczyć w zajęciach;</a:t>
            </a: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Wydłużenia czasu na przygotowanie prac zaliczeniowych, szczególnie obszernych prac pisemnych, a także w razie konieczności dzielenia ich na mniejsze części;</a:t>
            </a: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Umożliwienia zwiększonej absencji na zajęciach ze względu na stan zdrowia; </a:t>
            </a:r>
          </a:p>
          <a:p>
            <a:pPr marL="0" marR="0" lvl="0" indent="0" algn="l" defTabSz="914400" rtl="0" eaLnBrk="1" fontAlgn="auto" latinLnBrk="0" hangingPunct="1">
              <a:lnSpc>
                <a:spcPct val="150000"/>
              </a:lnSpc>
              <a:spcBef>
                <a:spcPts val="0"/>
              </a:spcBef>
              <a:spcAft>
                <a:spcPts val="800"/>
              </a:spcAft>
              <a:buClrTx/>
              <a:buSzTx/>
              <a:buFontTx/>
              <a:buNone/>
              <a:tabLst/>
              <a:defRPr/>
            </a:pPr>
            <a:endParaRPr kumimoji="0" lang="pl-PL"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69526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61DE1DE1-C43F-46CC-B73C-A77CA9FEF3D7}"/>
              </a:ext>
            </a:extLst>
          </p:cNvPr>
          <p:cNvSpPr txBox="1"/>
          <p:nvPr/>
        </p:nvSpPr>
        <p:spPr>
          <a:xfrm>
            <a:off x="514815" y="909515"/>
            <a:ext cx="11340790" cy="6071149"/>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Uzgodnienia  formy,  w  jakiej  student  będzie  mógł  nadrobić  ewentualne  zaległości  wynikające  z pogorszenia stanu zdrowia. </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Uwzględnienia  specyficznych,  niekiedy  tylko  okresowych,  trudności  studenta  w  podejmowaniu  kontaktów społecznych. </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Uwzględnienia faktu, że zażywane przez studenta leki mogą powodować takie skutki uboczne np. senność;</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pl-PL"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 W ramach adaptacji zaliczeń i egzaminów:</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wydłużenia czasu trwania egzaminu;</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zmiany formy egzaminu z ustnej na pisemną lub odwrotnie;</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możliwości podawania treści pytań egzaminacyjnych w formie ustnej i pisemnej podczas egzaminów ustnych;</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możliwości przygotowania pisemnego konspektu odpowiedzi w czasie egzaminu ustnego;</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możliwości korzystania z krótkich przerw podczas egzaminu;</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rozłożenia egzaminów w sesji;</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 przypadku egzaminów z obszernego materiału możliwości podziału go na części;</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przeprowadzenia egzaminu w osobnej sali.</a:t>
            </a:r>
            <a:endParaRPr kumimoji="0" lang="pl-PL"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endParaRPr kumimoji="0" lang="pl-PL"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41AAF238-6746-48FF-B0C3-E421D3E7AA4C}"/>
              </a:ext>
            </a:extLst>
          </p:cNvPr>
          <p:cNvSpPr txBox="1"/>
          <p:nvPr/>
        </p:nvSpPr>
        <p:spPr>
          <a:xfrm>
            <a:off x="35777" y="252032"/>
            <a:ext cx="1212044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prstClr val="black"/>
                </a:solidFill>
                <a:effectLst/>
                <a:uLnTx/>
                <a:uFillTx/>
                <a:latin typeface="Calibri" panose="020F0502020204030204"/>
                <a:ea typeface="+mn-ea"/>
                <a:cs typeface="+mn-cs"/>
              </a:rPr>
              <a:t>Rodzaje wsparcia edukacyjnego studentów z zaburzeniami psychicznymi (cd.)</a:t>
            </a:r>
          </a:p>
        </p:txBody>
      </p:sp>
    </p:spTree>
    <p:extLst>
      <p:ext uri="{BB962C8B-B14F-4D97-AF65-F5344CB8AC3E}">
        <p14:creationId xmlns:p14="http://schemas.microsoft.com/office/powerpoint/2010/main" val="37177796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914400" y="450898"/>
            <a:ext cx="10646228" cy="5632311"/>
          </a:xfrm>
          <a:prstGeom prst="rect">
            <a:avLst/>
          </a:prstGeom>
        </p:spPr>
        <p:txBody>
          <a:bodyPr wrap="square">
            <a:spAutoFit/>
          </a:bodyPr>
          <a:lstStyle/>
          <a:p>
            <a:pPr algn="just"/>
            <a:r>
              <a:rPr lang="pl-PL" sz="2400" b="1" dirty="0"/>
              <a:t>Koniec wsparcia od państwa</a:t>
            </a:r>
          </a:p>
          <a:p>
            <a:pPr algn="just"/>
            <a:endParaRPr lang="pl-PL" sz="2400" dirty="0"/>
          </a:p>
          <a:p>
            <a:pPr algn="just"/>
            <a:r>
              <a:rPr lang="pl-PL" sz="2400" dirty="0"/>
              <a:t>Po 24. roku życia kończą się zasiłki wspomagające rehabilitację oraz edukację. Uzyskanie orzeczenia o niepełnosprawności przez dorosłych wymaga nie tylko złożenia wniosku do Zespołu Orzekania o Niepełnosprawności wraz z dokumentacją medyczną, ale również spełnieniem następujących warunków:</a:t>
            </a:r>
          </a:p>
          <a:p>
            <a:pPr marL="342900" indent="-342900" algn="just">
              <a:buFont typeface="Arial" panose="020B0604020202020204" pitchFamily="34" charset="0"/>
              <a:buChar char="•"/>
            </a:pPr>
            <a:r>
              <a:rPr lang="pl-PL" sz="2400" dirty="0"/>
              <a:t>ukończone 16 lat;</a:t>
            </a:r>
          </a:p>
          <a:p>
            <a:pPr marL="342900" indent="-342900" algn="just">
              <a:buFont typeface="Arial" panose="020B0604020202020204" pitchFamily="34" charset="0"/>
              <a:buChar char="•"/>
            </a:pPr>
            <a:r>
              <a:rPr lang="pl-PL" sz="2400" dirty="0"/>
              <a:t>niezdolność do pracy zarobkowej lub potrzeba przystosowania środowiska pracy,</a:t>
            </a:r>
          </a:p>
          <a:p>
            <a:pPr marL="342900" indent="-342900" algn="just">
              <a:buFont typeface="Arial" panose="020B0604020202020204" pitchFamily="34" charset="0"/>
              <a:buChar char="•"/>
            </a:pPr>
            <a:r>
              <a:rPr lang="pl-PL" sz="2400" dirty="0"/>
              <a:t>pełna niesamodzielność wymagająca stałej opieki innych lub częściowa niesamodzielność w codziennych czynnościach i potrzeba specjalnych urządzeń do prawidłowego funkcjonowania.</a:t>
            </a:r>
          </a:p>
          <a:p>
            <a:pPr algn="just"/>
            <a:endParaRPr lang="pl-PL" sz="2400" dirty="0"/>
          </a:p>
          <a:p>
            <a:pPr algn="just"/>
            <a:r>
              <a:rPr lang="pl-PL" sz="2400" dirty="0"/>
              <a:t>Wiele osób z autyzmem nie zostaje zakwalifikowana jako osoby formalnie niepełnosprawne. Po dalszą pomoc można zgłaszać się do organizacji wspierających dorosłych w autyzmie, np. fundacji MADA.</a:t>
            </a:r>
          </a:p>
        </p:txBody>
      </p:sp>
    </p:spTree>
    <p:extLst>
      <p:ext uri="{BB962C8B-B14F-4D97-AF65-F5344CB8AC3E}">
        <p14:creationId xmlns:p14="http://schemas.microsoft.com/office/powerpoint/2010/main" val="113625109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92627" y="532452"/>
            <a:ext cx="10811694" cy="954107"/>
          </a:xfrm>
          <a:prstGeom prst="rect">
            <a:avLst/>
          </a:prstGeom>
        </p:spPr>
        <p:txBody>
          <a:bodyPr wrap="square">
            <a:spAutoFit/>
          </a:bodyPr>
          <a:lstStyle/>
          <a:p>
            <a:pPr algn="just"/>
            <a:r>
              <a:rPr lang="pl-PL" sz="2800" b="1" dirty="0"/>
              <a:t>Jakich trudności mogą doświadczać studenci ze spektrum autyzmu na uczelni?</a:t>
            </a:r>
          </a:p>
        </p:txBody>
      </p:sp>
      <p:sp>
        <p:nvSpPr>
          <p:cNvPr id="3" name="Prostokąt 2"/>
          <p:cNvSpPr/>
          <p:nvPr/>
        </p:nvSpPr>
        <p:spPr>
          <a:xfrm>
            <a:off x="892627" y="1486559"/>
            <a:ext cx="10811694" cy="5355312"/>
          </a:xfrm>
          <a:prstGeom prst="rect">
            <a:avLst/>
          </a:prstGeom>
        </p:spPr>
        <p:txBody>
          <a:bodyPr wrap="square">
            <a:spAutoFit/>
          </a:bodyPr>
          <a:lstStyle/>
          <a:p>
            <a:pPr marL="285750" indent="-285750" algn="just">
              <a:buFont typeface="Arial" panose="020B0604020202020204" pitchFamily="34" charset="0"/>
              <a:buChar char="•"/>
            </a:pPr>
            <a:r>
              <a:rPr lang="pl-PL" dirty="0"/>
              <a:t>trudności w kontaktach z innymi studentami i nauczycielami </a:t>
            </a:r>
          </a:p>
          <a:p>
            <a:pPr marL="285750" indent="-285750" algn="just">
              <a:buFont typeface="Arial" panose="020B0604020202020204" pitchFamily="34" charset="0"/>
              <a:buChar char="•"/>
            </a:pPr>
            <a:r>
              <a:rPr lang="pl-PL" dirty="0"/>
              <a:t>słabe rozumienie kodu  społecznego,  zawartego  w  mowie  ciała  i  symbolice  społecznej stąd częste niedostosowanie do sytuacji </a:t>
            </a:r>
          </a:p>
          <a:p>
            <a:pPr marL="285750" indent="-285750" algn="just">
              <a:buFont typeface="Arial" panose="020B0604020202020204" pitchFamily="34" charset="0"/>
              <a:buChar char="•"/>
            </a:pPr>
            <a:r>
              <a:rPr lang="pl-PL" dirty="0"/>
              <a:t>dostrzegana przez  otoczenie  „inność” w kontaktach  z  innymi,  jak nadmierna powaga, ekscentryczność,  społeczna naiwność, dziecinność,  nieporadność w pełnieniu typowych ról społecznych, itp. </a:t>
            </a:r>
          </a:p>
          <a:p>
            <a:pPr marL="285750" indent="-285750" algn="just">
              <a:buFont typeface="Arial" panose="020B0604020202020204" pitchFamily="34" charset="0"/>
              <a:buChar char="•"/>
            </a:pPr>
            <a:r>
              <a:rPr lang="pl-PL" dirty="0"/>
              <a:t>odczuwanie strachu w sytuacjach społecznych, zwłaszcza podczas rozmowy </a:t>
            </a:r>
          </a:p>
          <a:p>
            <a:pPr marL="285750" indent="-285750" algn="just">
              <a:buFont typeface="Arial" panose="020B0604020202020204" pitchFamily="34" charset="0"/>
              <a:buChar char="•"/>
            </a:pPr>
            <a:r>
              <a:rPr lang="pl-PL" dirty="0"/>
              <a:t>nieumiejętność  prowadzenia  dialogu  i  współpracy,  jednostronność  zachowań społecznych, np. skłonność do monologowania, niedopuszczania do głosu lub przeciwnie – tylko słuchanie w milczeniu </a:t>
            </a:r>
          </a:p>
          <a:p>
            <a:pPr marL="285750" indent="-285750" algn="just">
              <a:buFont typeface="Arial" panose="020B0604020202020204" pitchFamily="34" charset="0"/>
              <a:buChar char="•"/>
            </a:pPr>
            <a:r>
              <a:rPr lang="pl-PL" dirty="0"/>
              <a:t>potrzeba zachowywania określonej rutyny w swoich </a:t>
            </a:r>
            <a:r>
              <a:rPr lang="pl-PL" dirty="0" err="1"/>
              <a:t>zachowaniach</a:t>
            </a:r>
            <a:r>
              <a:rPr lang="pl-PL" dirty="0"/>
              <a:t>.</a:t>
            </a:r>
          </a:p>
          <a:p>
            <a:pPr marL="285750" indent="-285750" algn="just">
              <a:buFont typeface="Arial" panose="020B0604020202020204" pitchFamily="34" charset="0"/>
              <a:buChar char="•"/>
            </a:pPr>
            <a:r>
              <a:rPr lang="pl-PL" dirty="0"/>
              <a:t>opór  wobec  zmian  i  dramatyczne  przeżywania  zmian  nagłych,  których  się  nie spodziewają </a:t>
            </a:r>
          </a:p>
          <a:p>
            <a:pPr marL="285750" indent="-285750" algn="just">
              <a:buFont typeface="Arial" panose="020B0604020202020204" pitchFamily="34" charset="0"/>
              <a:buChar char="•"/>
            </a:pPr>
            <a:r>
              <a:rPr lang="pl-PL" dirty="0"/>
              <a:t>słabe zdolności organizacyjne </a:t>
            </a:r>
          </a:p>
          <a:p>
            <a:pPr marL="285750" indent="-285750" algn="just">
              <a:buFont typeface="Arial" panose="020B0604020202020204" pitchFamily="34" charset="0"/>
              <a:buChar char="•"/>
            </a:pPr>
            <a:r>
              <a:rPr lang="pl-PL" dirty="0"/>
              <a:t>łatwe rozpraszanie się </a:t>
            </a:r>
          </a:p>
          <a:p>
            <a:pPr marL="285750" indent="-285750" algn="just">
              <a:buFont typeface="Arial" panose="020B0604020202020204" pitchFamily="34" charset="0"/>
              <a:buChar char="•"/>
            </a:pPr>
            <a:r>
              <a:rPr lang="pl-PL" dirty="0"/>
              <a:t>potrzeba konkretu i logicznej konsekwencji we wszystkim </a:t>
            </a:r>
          </a:p>
          <a:p>
            <a:pPr marL="285750" indent="-285750" algn="just">
              <a:buFont typeface="Arial" panose="020B0604020202020204" pitchFamily="34" charset="0"/>
              <a:buChar char="•"/>
            </a:pPr>
            <a:r>
              <a:rPr lang="pl-PL" dirty="0"/>
              <a:t>dosłowne, literalne rozumienie zwrotów i tekstów </a:t>
            </a:r>
          </a:p>
          <a:p>
            <a:pPr marL="285750" indent="-285750" algn="just">
              <a:buFont typeface="Arial" panose="020B0604020202020204" pitchFamily="34" charset="0"/>
              <a:buChar char="•"/>
            </a:pPr>
            <a:r>
              <a:rPr lang="pl-PL" dirty="0"/>
              <a:t>nie odróżnianie zagadnień istotnych od nieistotnych  </a:t>
            </a:r>
          </a:p>
          <a:p>
            <a:pPr marL="285750" indent="-285750" algn="just">
              <a:buFont typeface="Arial" panose="020B0604020202020204" pitchFamily="34" charset="0"/>
              <a:buChar char="•"/>
            </a:pPr>
            <a:r>
              <a:rPr lang="pl-PL" dirty="0"/>
              <a:t>drobiazgowość, nadmierne skupianie się na detalach </a:t>
            </a:r>
          </a:p>
          <a:p>
            <a:pPr marL="285750" indent="-285750" algn="just">
              <a:buFont typeface="Arial" panose="020B0604020202020204" pitchFamily="34" charset="0"/>
              <a:buChar char="•"/>
            </a:pPr>
            <a:r>
              <a:rPr lang="pl-PL" dirty="0"/>
              <a:t>nadmierny perfekcjonizm </a:t>
            </a:r>
          </a:p>
          <a:p>
            <a:pPr marL="285750" indent="-285750" algn="just">
              <a:buFont typeface="Arial" panose="020B0604020202020204" pitchFamily="34" charset="0"/>
              <a:buChar char="•"/>
            </a:pPr>
            <a:r>
              <a:rPr lang="pl-PL" dirty="0"/>
              <a:t>niska odporność na stres i uruchamianie zachowań regresywnych w trudnych sytuacjach</a:t>
            </a:r>
          </a:p>
          <a:p>
            <a:pPr marL="285750" indent="-285750" algn="just">
              <a:buFont typeface="Arial" panose="020B0604020202020204" pitchFamily="34" charset="0"/>
              <a:buChar char="•"/>
            </a:pPr>
            <a:endParaRPr lang="pl-PL" dirty="0"/>
          </a:p>
        </p:txBody>
      </p:sp>
    </p:spTree>
    <p:extLst>
      <p:ext uri="{BB962C8B-B14F-4D97-AF65-F5344CB8AC3E}">
        <p14:creationId xmlns:p14="http://schemas.microsoft.com/office/powerpoint/2010/main" val="340338664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984067" y="584703"/>
            <a:ext cx="10263053" cy="954107"/>
          </a:xfrm>
          <a:prstGeom prst="rect">
            <a:avLst/>
          </a:prstGeom>
        </p:spPr>
        <p:txBody>
          <a:bodyPr wrap="square">
            <a:spAutoFit/>
          </a:bodyPr>
          <a:lstStyle/>
          <a:p>
            <a:pPr algn="just"/>
            <a:r>
              <a:rPr lang="pl-PL" sz="2800" b="1" dirty="0"/>
              <a:t>Możliwości osób ze spektrum autyzmu i innymi całościowymi zaburzeniami rozwojowymi cenione w szkolnictwie wyższym</a:t>
            </a:r>
          </a:p>
        </p:txBody>
      </p:sp>
      <p:sp>
        <p:nvSpPr>
          <p:cNvPr id="3" name="Prostokąt 2"/>
          <p:cNvSpPr/>
          <p:nvPr/>
        </p:nvSpPr>
        <p:spPr>
          <a:xfrm>
            <a:off x="984067" y="1984445"/>
            <a:ext cx="10263053" cy="4093428"/>
          </a:xfrm>
          <a:prstGeom prst="rect">
            <a:avLst/>
          </a:prstGeom>
        </p:spPr>
        <p:txBody>
          <a:bodyPr wrap="square">
            <a:spAutoFit/>
          </a:bodyPr>
          <a:lstStyle/>
          <a:p>
            <a:pPr marL="285750" indent="-285750" algn="just">
              <a:buFont typeface="Arial" panose="020B0604020202020204" pitchFamily="34" charset="0"/>
              <a:buChar char="•"/>
            </a:pPr>
            <a:r>
              <a:rPr lang="pl-PL" sz="2000" dirty="0"/>
              <a:t>zdolności i pasja do szczegółowego badania wąskich obszarów wiedzy </a:t>
            </a:r>
          </a:p>
          <a:p>
            <a:pPr marL="285750" indent="-285750" algn="just">
              <a:buFont typeface="Arial" panose="020B0604020202020204" pitchFamily="34" charset="0"/>
              <a:buChar char="•"/>
            </a:pPr>
            <a:r>
              <a:rPr lang="pl-PL" sz="2000" dirty="0"/>
              <a:t>niezwykle silna motywacja, wola i niezależność działania </a:t>
            </a:r>
          </a:p>
          <a:p>
            <a:pPr marL="285750" indent="-285750" algn="just">
              <a:buFont typeface="Arial" panose="020B0604020202020204" pitchFamily="34" charset="0"/>
              <a:buChar char="•"/>
            </a:pPr>
            <a:r>
              <a:rPr lang="pl-PL" sz="2000" dirty="0"/>
              <a:t>zdążanie do wyznaczonego celu, pomimo zakłóceń, utrudnień i przeszkód </a:t>
            </a:r>
          </a:p>
          <a:p>
            <a:pPr marL="285750" indent="-285750" algn="just">
              <a:buFont typeface="Arial" panose="020B0604020202020204" pitchFamily="34" charset="0"/>
              <a:buChar char="•"/>
            </a:pPr>
            <a:r>
              <a:rPr lang="pl-PL" sz="2000" dirty="0"/>
              <a:t>niezłomność  i konsekwencja  w  zakresie  przyjętych (czy rozpoznanych jako  właściwe) norm               i zasad </a:t>
            </a:r>
          </a:p>
          <a:p>
            <a:pPr marL="285750" indent="-285750" algn="just">
              <a:buFont typeface="Arial" panose="020B0604020202020204" pitchFamily="34" charset="0"/>
              <a:buChar char="•"/>
            </a:pPr>
            <a:r>
              <a:rPr lang="pl-PL" sz="2000" dirty="0"/>
              <a:t>lojalność i uczciwość jako konsekwencja wierności przyjętym normom </a:t>
            </a:r>
          </a:p>
          <a:p>
            <a:pPr marL="285750" indent="-285750" algn="just">
              <a:buFont typeface="Arial" panose="020B0604020202020204" pitchFamily="34" charset="0"/>
              <a:buChar char="•"/>
            </a:pPr>
            <a:r>
              <a:rPr lang="pl-PL" sz="2000" dirty="0"/>
              <a:t>w przypadku kreatywności - oryginalność pomysłów i niepowtarzalność efektów </a:t>
            </a:r>
          </a:p>
          <a:p>
            <a:pPr marL="285750" indent="-285750" algn="just">
              <a:buFont typeface="Arial" panose="020B0604020202020204" pitchFamily="34" charset="0"/>
              <a:buChar char="•"/>
            </a:pPr>
            <a:r>
              <a:rPr lang="pl-PL" sz="2000" dirty="0"/>
              <a:t>odporność na krytykę, sugestie i wpływy zewnętrzne przy realizacji obranej idei.  </a:t>
            </a:r>
          </a:p>
          <a:p>
            <a:pPr algn="just"/>
            <a:endParaRPr lang="pl-PL" sz="2000" dirty="0"/>
          </a:p>
          <a:p>
            <a:pPr algn="just"/>
            <a:r>
              <a:rPr lang="pl-PL" sz="2000" dirty="0"/>
              <a:t>„Mieszanina niezwykle  mocnych stron i  zupełnie niespodziewanych na  ich tle deficytów może  budzić  zdumienie  i  niedowierzanie  kadry  akademickiej  czy  innych  studentów i często tak się właśnie dzieje, co niestety nie zawsze prowadzi do pozytywnych skutków dla studenta z cechami autyzmu” (R. Stefańska-Klar 2005b) </a:t>
            </a:r>
          </a:p>
        </p:txBody>
      </p:sp>
    </p:spTree>
    <p:extLst>
      <p:ext uri="{BB962C8B-B14F-4D97-AF65-F5344CB8AC3E}">
        <p14:creationId xmlns:p14="http://schemas.microsoft.com/office/powerpoint/2010/main" val="24081850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918752" y="960848"/>
            <a:ext cx="10289177" cy="1200329"/>
          </a:xfrm>
          <a:prstGeom prst="rect">
            <a:avLst/>
          </a:prstGeom>
        </p:spPr>
        <p:txBody>
          <a:bodyPr wrap="square">
            <a:spAutoFit/>
          </a:bodyPr>
          <a:lstStyle/>
          <a:p>
            <a:pPr algn="just"/>
            <a:r>
              <a:rPr lang="pl-PL" sz="2400" b="1" dirty="0"/>
              <a:t>Strategie  pomocy,  zorientowane  na pokonywanie  trudności,  wynikających       z ukrytej  niepełnosprawności  emocjonalno-społecznej i deficytów neurologicznych studentów ze spectrum autyzmu:</a:t>
            </a:r>
          </a:p>
        </p:txBody>
      </p:sp>
      <p:sp>
        <p:nvSpPr>
          <p:cNvPr id="3" name="Prostokąt 2"/>
          <p:cNvSpPr/>
          <p:nvPr/>
        </p:nvSpPr>
        <p:spPr>
          <a:xfrm>
            <a:off x="918752" y="2313695"/>
            <a:ext cx="10289177" cy="3416320"/>
          </a:xfrm>
          <a:prstGeom prst="rect">
            <a:avLst/>
          </a:prstGeom>
        </p:spPr>
        <p:txBody>
          <a:bodyPr wrap="square">
            <a:spAutoFit/>
          </a:bodyPr>
          <a:lstStyle/>
          <a:p>
            <a:pPr marL="285750" indent="-285750" algn="just">
              <a:buFont typeface="Arial" panose="020B0604020202020204" pitchFamily="34" charset="0"/>
              <a:buChar char="•"/>
            </a:pPr>
            <a:r>
              <a:rPr lang="pl-PL" dirty="0"/>
              <a:t>Ułatwienie, zwłaszcza początkującym studentom poruszanie się po terenie uczelni i   zrozumienie panujących w niej zasad.  </a:t>
            </a:r>
          </a:p>
          <a:p>
            <a:pPr marL="285750" indent="-285750" algn="just">
              <a:buFont typeface="Arial" panose="020B0604020202020204" pitchFamily="34" charset="0"/>
              <a:buChar char="•"/>
            </a:pPr>
            <a:r>
              <a:rPr lang="pl-PL" dirty="0"/>
              <a:t>Taktowne „monitorowanie” radzenia sobie przez studenta i wspieranie go, w razie potrzeby.  </a:t>
            </a:r>
          </a:p>
          <a:p>
            <a:pPr marL="285750" indent="-285750" algn="just">
              <a:buFont typeface="Arial" panose="020B0604020202020204" pitchFamily="34" charset="0"/>
              <a:buChar char="•"/>
            </a:pPr>
            <a:r>
              <a:rPr lang="pl-PL" dirty="0"/>
              <a:t>Zwracanie uwagi na traktowanie studenta ze strony grupy i pracowników, czasem może być  potrzebna pomoc oby stronom we wzajemnym zrozumieniu się.  </a:t>
            </a:r>
          </a:p>
          <a:p>
            <a:pPr marL="285750" indent="-285750" algn="just">
              <a:buFont typeface="Arial" panose="020B0604020202020204" pitchFamily="34" charset="0"/>
              <a:buChar char="•"/>
            </a:pPr>
            <a:r>
              <a:rPr lang="pl-PL" dirty="0"/>
              <a:t>Stosowanie elementów indywidualizacji w nauczaniu przedmiotów i w organizacji studiów – czasem najlepszym wyjściem jest stworzenie wspólnie ze studentem specyficznego programu indywidualnego, bez upierania się przy nie dającej rezultatu unifikacji.  </a:t>
            </a:r>
          </a:p>
          <a:p>
            <a:pPr marL="285750" indent="-285750" algn="just">
              <a:buFont typeface="Arial" panose="020B0604020202020204" pitchFamily="34" charset="0"/>
              <a:buChar char="•"/>
            </a:pPr>
            <a:r>
              <a:rPr lang="pl-PL" dirty="0"/>
              <a:t>Współpraca z innymi wykładowcami i prowadzącymi ćwiczenia z zakresu przedmiotów zbliżonych do naszego, ale też odległych – warto wypracować pewne wspólne strategie korzystne dla studenta i dla prowadzącego, korzystać z  doświadczenia innych, nie zakłócać nawzajem swoich działań i wzajemnie  wspierać się w trudnościach. </a:t>
            </a:r>
          </a:p>
        </p:txBody>
      </p:sp>
    </p:spTree>
    <p:extLst>
      <p:ext uri="{BB962C8B-B14F-4D97-AF65-F5344CB8AC3E}">
        <p14:creationId xmlns:p14="http://schemas.microsoft.com/office/powerpoint/2010/main" val="45778729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22808" y="281580"/>
            <a:ext cx="10792098" cy="1200329"/>
          </a:xfrm>
          <a:prstGeom prst="rect">
            <a:avLst/>
          </a:prstGeom>
        </p:spPr>
        <p:txBody>
          <a:bodyPr wrap="square">
            <a:spAutoFit/>
          </a:bodyPr>
          <a:lstStyle/>
          <a:p>
            <a:pPr algn="just"/>
            <a:r>
              <a:rPr lang="pl-PL" sz="2400" b="1" dirty="0"/>
              <a:t>Strategie  pomocy,  zorientowane  na pokonywanie  trudności,  wynikających       z ukrytej  niepełnosprawności  emocjonalno-społecznej i deficytów neurologicznych studentów ze spectrum autyzmu:</a:t>
            </a:r>
          </a:p>
        </p:txBody>
      </p:sp>
      <p:sp>
        <p:nvSpPr>
          <p:cNvPr id="3" name="Prostokąt 2"/>
          <p:cNvSpPr/>
          <p:nvPr/>
        </p:nvSpPr>
        <p:spPr>
          <a:xfrm>
            <a:off x="611772" y="1502688"/>
            <a:ext cx="10903134" cy="5355312"/>
          </a:xfrm>
          <a:prstGeom prst="rect">
            <a:avLst/>
          </a:prstGeom>
        </p:spPr>
        <p:txBody>
          <a:bodyPr wrap="square">
            <a:spAutoFit/>
          </a:bodyPr>
          <a:lstStyle/>
          <a:p>
            <a:pPr marL="285750" indent="-285750" algn="just">
              <a:buFont typeface="Arial" panose="020B0604020202020204" pitchFamily="34" charset="0"/>
              <a:buChar char="•"/>
            </a:pPr>
            <a:r>
              <a:rPr lang="pl-PL" dirty="0"/>
              <a:t>Uwzględnienie nadwrażliwości na światło, dźwięki określonego rodzaju czy inne bodźce, jeśli zachodzi taka potrzeba.    </a:t>
            </a:r>
          </a:p>
          <a:p>
            <a:pPr marL="285750" indent="-285750" algn="just">
              <a:buFont typeface="Arial" panose="020B0604020202020204" pitchFamily="34" charset="0"/>
              <a:buChar char="•"/>
            </a:pPr>
            <a:r>
              <a:rPr lang="pl-PL" dirty="0"/>
              <a:t>Pomoc w organizacji nauki własnej studenta i tej przebiegającej w grupie, na zajęciach        </a:t>
            </a:r>
          </a:p>
          <a:p>
            <a:pPr marL="285750" indent="-285750" algn="just">
              <a:buFont typeface="Arial" panose="020B0604020202020204" pitchFamily="34" charset="0"/>
              <a:buChar char="•"/>
            </a:pPr>
            <a:r>
              <a:rPr lang="pl-PL" dirty="0"/>
              <a:t>Akceptacja indywidualnego stylu uczenia się, notowania (bywają całkiem atypowe, aczkolwiek skuteczne).</a:t>
            </a:r>
          </a:p>
          <a:p>
            <a:pPr marL="285750" indent="-285750" algn="just">
              <a:buFont typeface="Arial" panose="020B0604020202020204" pitchFamily="34" charset="0"/>
              <a:buChar char="•"/>
            </a:pPr>
            <a:r>
              <a:rPr lang="pl-PL" dirty="0"/>
              <a:t>Tolerancja nietypowych, a nieszkodliwych i nie obrażających nikogo zachowań, wynikających z obsesji, lęku czy nadwrażliwości (brak kontaktu wzrokowego, siadanie z dala od innych, stosowanie dziwnych póz ciała, wykonywania dodatkowych ruchów, itp.), szczególnie zaś o podłożu tikowym, nie poddających się samokontroli.</a:t>
            </a:r>
          </a:p>
          <a:p>
            <a:pPr marL="285750" indent="-285750" algn="just">
              <a:buFont typeface="Arial" panose="020B0604020202020204" pitchFamily="34" charset="0"/>
              <a:buChar char="•"/>
            </a:pPr>
            <a:r>
              <a:rPr lang="pl-PL" dirty="0"/>
              <a:t>Umożliwienie studentom z problemami wynikającymi ze spektrum autyzmu używania  urządzeń chroniących przed zakłóceniami sensorycznymi (ciemne okulary, ochraniacze na uszach) i wspomagających uczenie się i komunikację czy w ogóle pozwalającymi się wypowiedzieć (np. pisanie na laptopie sprawdzianu, stosowanie dyktafonu na wykładzie).      </a:t>
            </a:r>
          </a:p>
          <a:p>
            <a:pPr marL="285750" indent="-285750" algn="just">
              <a:buFont typeface="Arial" panose="020B0604020202020204" pitchFamily="34" charset="0"/>
              <a:buChar char="•"/>
            </a:pPr>
            <a:r>
              <a:rPr lang="pl-PL" dirty="0"/>
              <a:t>Uwzględnienie indywidualnych rozwiązań egzaminacyjnych i dotyczących sprawdzianów, zaliczeniowych prac                               i projektów.</a:t>
            </a:r>
          </a:p>
          <a:p>
            <a:pPr marL="285750" indent="-285750" algn="just">
              <a:buFont typeface="Arial" panose="020B0604020202020204" pitchFamily="34" charset="0"/>
              <a:buChar char="•"/>
            </a:pPr>
            <a:r>
              <a:rPr lang="pl-PL" dirty="0"/>
              <a:t>Pomoc w radzeniu sobie ze stresem, uczenie ich tego, być może w ramach zajęć organizowanych specjalnie na ten temat dla wszystkich.       </a:t>
            </a:r>
          </a:p>
          <a:p>
            <a:pPr marL="285750" indent="-285750" algn="just">
              <a:buFont typeface="Arial" panose="020B0604020202020204" pitchFamily="34" charset="0"/>
              <a:buChar char="•"/>
            </a:pPr>
            <a:r>
              <a:rPr lang="pl-PL" dirty="0"/>
              <a:t>Uwzględnianie osobliwej nieraz specyfiki studentów z cechami autyzmu w  procesie edukacji.       </a:t>
            </a:r>
          </a:p>
          <a:p>
            <a:pPr marL="285750" indent="-285750" algn="just">
              <a:buFont typeface="Arial" panose="020B0604020202020204" pitchFamily="34" charset="0"/>
              <a:buChar char="•"/>
            </a:pPr>
            <a:r>
              <a:rPr lang="pl-PL" dirty="0"/>
              <a:t>Współpraca z jednostką (biurem lub centrum) zajmującą się sprawami osób niepełnosprawnych i władzami dziekańskimi. </a:t>
            </a:r>
          </a:p>
          <a:p>
            <a:pPr marL="285750" indent="-285750" algn="just">
              <a:buFont typeface="Arial" panose="020B0604020202020204" pitchFamily="34" charset="0"/>
              <a:buChar char="•"/>
            </a:pPr>
            <a:endParaRPr lang="pl-PL" dirty="0"/>
          </a:p>
        </p:txBody>
      </p:sp>
    </p:spTree>
    <p:extLst>
      <p:ext uri="{BB962C8B-B14F-4D97-AF65-F5344CB8AC3E}">
        <p14:creationId xmlns:p14="http://schemas.microsoft.com/office/powerpoint/2010/main" val="67165727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826723C1-9CB5-487E-A1B2-E6A2D10C2059}"/>
              </a:ext>
            </a:extLst>
          </p:cNvPr>
          <p:cNvSpPr txBox="1"/>
          <p:nvPr/>
        </p:nvSpPr>
        <p:spPr>
          <a:xfrm>
            <a:off x="1100254" y="2231760"/>
            <a:ext cx="9991492" cy="34163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3600" b="1" i="0" u="none" strike="noStrike" kern="1200" cap="none" spc="0" normalizeH="0" baseline="0" noProof="0" dirty="0">
                <a:ln>
                  <a:noFill/>
                </a:ln>
                <a:solidFill>
                  <a:prstClr val="black"/>
                </a:solidFill>
                <a:effectLst/>
                <a:uLnTx/>
                <a:uFillTx/>
                <a:latin typeface="Calibri" panose="020F0502020204030204"/>
                <a:ea typeface="+mn-ea"/>
                <a:cs typeface="+mn-cs"/>
              </a:rPr>
              <a:t>Respektowanie prawa studenta do nieujawniania diagnozy psychiatrycznej.</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3600" b="1" i="0" u="none" strike="noStrike" kern="1200" cap="none" spc="0" normalizeH="0" baseline="0" noProof="0" dirty="0">
                <a:ln>
                  <a:noFill/>
                </a:ln>
                <a:solidFill>
                  <a:prstClr val="black"/>
                </a:solidFill>
                <a:effectLst/>
                <a:uLnTx/>
                <a:uFillTx/>
                <a:latin typeface="Calibri" panose="020F0502020204030204"/>
                <a:ea typeface="+mn-ea"/>
                <a:cs typeface="+mn-cs"/>
              </a:rPr>
              <a:t>Wskazana jest indywidualna pomoc studentom </a:t>
            </a:r>
            <a:br>
              <a:rPr kumimoji="0" lang="pl-PL" sz="36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pl-PL" sz="3600" b="1" i="0" u="none" strike="noStrike" kern="1200" cap="none" spc="0" normalizeH="0" baseline="0" noProof="0" dirty="0">
                <a:ln>
                  <a:noFill/>
                </a:ln>
                <a:solidFill>
                  <a:prstClr val="black"/>
                </a:solidFill>
                <a:effectLst/>
                <a:uLnTx/>
                <a:uFillTx/>
                <a:latin typeface="Calibri" panose="020F0502020204030204"/>
                <a:ea typeface="+mn-ea"/>
                <a:cs typeface="+mn-cs"/>
              </a:rPr>
              <a:t>z zaburzeniami psychicznymi</a:t>
            </a:r>
          </a:p>
        </p:txBody>
      </p:sp>
      <p:sp>
        <p:nvSpPr>
          <p:cNvPr id="4" name="pole tekstowe 3">
            <a:extLst>
              <a:ext uri="{FF2B5EF4-FFF2-40B4-BE49-F238E27FC236}">
                <a16:creationId xmlns:a16="http://schemas.microsoft.com/office/drawing/2014/main" id="{F0DC3FA5-E72E-43A2-B01F-DC3484CEE544}"/>
              </a:ext>
            </a:extLst>
          </p:cNvPr>
          <p:cNvSpPr txBox="1"/>
          <p:nvPr/>
        </p:nvSpPr>
        <p:spPr>
          <a:xfrm>
            <a:off x="4412166" y="609755"/>
            <a:ext cx="336766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7200" b="0" i="0" u="none" strike="noStrike" kern="1200" cap="none" spc="0" normalizeH="0" baseline="0" noProof="0" dirty="0">
                <a:ln>
                  <a:noFill/>
                </a:ln>
                <a:solidFill>
                  <a:srgbClr val="FF0000"/>
                </a:solidFill>
                <a:effectLst/>
                <a:uLnTx/>
                <a:uFillTx/>
                <a:latin typeface="Calibri" panose="020F0502020204030204"/>
                <a:ea typeface="+mn-ea"/>
                <a:cs typeface="+mn-cs"/>
              </a:rPr>
              <a:t>WAŻNE!</a:t>
            </a:r>
          </a:p>
        </p:txBody>
      </p:sp>
    </p:spTree>
    <p:extLst>
      <p:ext uri="{BB962C8B-B14F-4D97-AF65-F5344CB8AC3E}">
        <p14:creationId xmlns:p14="http://schemas.microsoft.com/office/powerpoint/2010/main" val="3680901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84D1D01-917E-4390-AA41-B9D49E3C7FD5}"/>
              </a:ext>
            </a:extLst>
          </p:cNvPr>
          <p:cNvSpPr txBox="1"/>
          <p:nvPr/>
        </p:nvSpPr>
        <p:spPr>
          <a:xfrm>
            <a:off x="481361" y="1058824"/>
            <a:ext cx="11229278" cy="5478423"/>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Zrozumienie mechanizmu odrzucania wsparcia jest warunkiem znalezienia sposobu na przełamanie impasu, dlatego warto mieć świadomość, że studenci z zaburzeniami psychicznymi: </a:t>
            </a:r>
          </a:p>
          <a:p>
            <a:pPr marL="342900" marR="0" lvl="0" indent="-342900" algn="just" defTabSz="914400" rtl="0" eaLnBrk="1" fontAlgn="auto" latinLnBrk="0" hangingPunct="1">
              <a:lnSpc>
                <a:spcPct val="100000"/>
              </a:lnSpc>
              <a:spcBef>
                <a:spcPts val="600"/>
              </a:spcBef>
              <a:spcAft>
                <a:spcPts val="600"/>
              </a:spcAft>
              <a:buClrTx/>
              <a:buSzTx/>
              <a:buFont typeface="Symbol" panose="05050102010706020507" pitchFamily="18" charset="2"/>
              <a:buChar char=""/>
              <a:tabLst/>
              <a:defRPr/>
            </a:pP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mogą odmawiać przyjmowania pomocy, ponieważ uważają, że nie jest im ona potrzebna; </a:t>
            </a:r>
          </a:p>
          <a:p>
            <a:pPr marL="342900" marR="0" lvl="0" indent="-342900" algn="just" defTabSz="914400" rtl="0" eaLnBrk="1" fontAlgn="auto" latinLnBrk="0" hangingPunct="1">
              <a:lnSpc>
                <a:spcPct val="100000"/>
              </a:lnSpc>
              <a:spcBef>
                <a:spcPts val="600"/>
              </a:spcBef>
              <a:spcAft>
                <a:spcPts val="600"/>
              </a:spcAft>
              <a:buClrTx/>
              <a:buSzTx/>
              <a:buFont typeface="Symbol" panose="05050102010706020507" pitchFamily="18" charset="2"/>
              <a:buChar char=""/>
              <a:tabLst/>
              <a:defRPr/>
            </a:pP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są odbierane przez otoczenie negatywnie – z obawą i lękiem – dlatego też mogą czuć się samotne, niezrozumiane       i wycofują się z kontaktów, nie wierząc w skuteczną pomoc; </a:t>
            </a:r>
          </a:p>
          <a:p>
            <a:pPr marL="342900" marR="0" lvl="0" indent="-342900" algn="just" defTabSz="914400" rtl="0" eaLnBrk="1" fontAlgn="auto" latinLnBrk="0" hangingPunct="1">
              <a:lnSpc>
                <a:spcPct val="100000"/>
              </a:lnSpc>
              <a:spcBef>
                <a:spcPts val="600"/>
              </a:spcBef>
              <a:spcAft>
                <a:spcPts val="600"/>
              </a:spcAft>
              <a:buClrTx/>
              <a:buSzTx/>
              <a:buFont typeface="Symbol" panose="05050102010706020507" pitchFamily="18" charset="2"/>
              <a:buChar char=""/>
              <a:tabLst/>
              <a:defRPr/>
            </a:pP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mogą obawiać się, że zwrócenie się o pomoc do pracownika akademickiego zakończy się kolejną hospitalizacją;           z obawy przed szpitalem mogą ukrywać pogorszenie stanu zdrowia; </a:t>
            </a:r>
          </a:p>
          <a:p>
            <a:pPr marL="342900" marR="0" lvl="0" indent="-342900" algn="just" defTabSz="914400" rtl="0" eaLnBrk="1" fontAlgn="auto" latinLnBrk="0" hangingPunct="1">
              <a:lnSpc>
                <a:spcPct val="100000"/>
              </a:lnSpc>
              <a:spcBef>
                <a:spcPts val="600"/>
              </a:spcBef>
              <a:spcAft>
                <a:spcPts val="600"/>
              </a:spcAft>
              <a:buClrTx/>
              <a:buSzTx/>
              <a:buFont typeface="Symbol" panose="05050102010706020507" pitchFamily="18" charset="2"/>
              <a:buChar char=""/>
              <a:tabLst/>
              <a:defRPr/>
            </a:pP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mogą utracić kontrolę nad swoimi odczuciami, stanem, wyglądem, dlatego często nie zdają sobie sprawy, że są niewłaściwie ubrane, głodne, zaniedbane, brudne; </a:t>
            </a:r>
          </a:p>
          <a:p>
            <a:pPr marL="342900" marR="0" lvl="0" indent="-342900" algn="just" defTabSz="914400" rtl="0" eaLnBrk="1" fontAlgn="auto" latinLnBrk="0" hangingPunct="1">
              <a:lnSpc>
                <a:spcPct val="100000"/>
              </a:lnSpc>
              <a:spcBef>
                <a:spcPts val="600"/>
              </a:spcBef>
              <a:spcAft>
                <a:spcPts val="600"/>
              </a:spcAft>
              <a:buClrTx/>
              <a:buSzTx/>
              <a:buFont typeface="Symbol" panose="05050102010706020507" pitchFamily="18" charset="2"/>
              <a:buChar char=""/>
              <a:tabLst/>
              <a:defRPr/>
            </a:pP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mają zaburzony obraz rzeczywistości, dlatego czasem nie zdają sobie sprawy z upływu czasu, mają problemy               z dotrzymaniem terminu; </a:t>
            </a:r>
          </a:p>
          <a:p>
            <a:pPr marL="342900" marR="0" lvl="0" indent="-342900" algn="just" defTabSz="914400" rtl="0" eaLnBrk="1" fontAlgn="auto" latinLnBrk="0" hangingPunct="1">
              <a:lnSpc>
                <a:spcPct val="100000"/>
              </a:lnSpc>
              <a:spcBef>
                <a:spcPts val="600"/>
              </a:spcBef>
              <a:spcAft>
                <a:spcPts val="600"/>
              </a:spcAft>
              <a:buClrTx/>
              <a:buSzTx/>
              <a:buFont typeface="Symbol" panose="05050102010706020507" pitchFamily="18" charset="2"/>
              <a:buChar char=""/>
              <a:tabLst/>
              <a:defRPr/>
            </a:pP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mogą mieć złe doświadczenia z próbami uzyskania pomocy ze strony innych instytucji; </a:t>
            </a:r>
          </a:p>
          <a:p>
            <a:pPr marL="342900" marR="0" lvl="0" indent="-342900" algn="just" defTabSz="914400" rtl="0" eaLnBrk="1" fontAlgn="auto" latinLnBrk="0" hangingPunct="1">
              <a:lnSpc>
                <a:spcPct val="100000"/>
              </a:lnSpc>
              <a:spcBef>
                <a:spcPts val="600"/>
              </a:spcBef>
              <a:spcAft>
                <a:spcPts val="600"/>
              </a:spcAft>
              <a:buClrTx/>
              <a:buSzTx/>
              <a:buFont typeface="Symbol" panose="05050102010706020507" pitchFamily="18" charset="2"/>
              <a:buChar char=""/>
              <a:tabLst/>
              <a:defRPr/>
            </a:pP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odczuwają nieufność i lęk przed obcymi, co może stanowić symptom ich choroby; </a:t>
            </a:r>
          </a:p>
          <a:p>
            <a:pPr marL="342900" marR="0" lvl="0" indent="-342900" algn="just" defTabSz="914400" rtl="0" eaLnBrk="1" fontAlgn="auto" latinLnBrk="0" hangingPunct="1">
              <a:lnSpc>
                <a:spcPct val="100000"/>
              </a:lnSpc>
              <a:spcBef>
                <a:spcPts val="600"/>
              </a:spcBef>
              <a:spcAft>
                <a:spcPts val="600"/>
              </a:spcAft>
              <a:buClrTx/>
              <a:buSzTx/>
              <a:buFont typeface="Symbol" panose="05050102010706020507" pitchFamily="18" charset="2"/>
              <a:buChar char=""/>
              <a:tabLst/>
              <a:defRPr/>
            </a:pP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mogą odzwierciedlać lęki i obawy indukowane przez rodziny, które nie wierzą w możliwości zmiany i faktycznie ubezwłasnowolniają je (nie w sensie prawnym, lecz w praktyce życia codziennego). </a:t>
            </a:r>
          </a:p>
        </p:txBody>
      </p:sp>
      <p:sp>
        <p:nvSpPr>
          <p:cNvPr id="5" name="pole tekstowe 4">
            <a:extLst>
              <a:ext uri="{FF2B5EF4-FFF2-40B4-BE49-F238E27FC236}">
                <a16:creationId xmlns:a16="http://schemas.microsoft.com/office/drawing/2014/main" id="{06E8553F-331A-4BE2-B768-29E40BEDFEB6}"/>
              </a:ext>
            </a:extLst>
          </p:cNvPr>
          <p:cNvSpPr txBox="1"/>
          <p:nvPr/>
        </p:nvSpPr>
        <p:spPr>
          <a:xfrm>
            <a:off x="2511813" y="249732"/>
            <a:ext cx="785882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3600" b="1" i="0" u="none" strike="noStrike" kern="1200" cap="none" spc="0" normalizeH="0" baseline="0" noProof="0" dirty="0">
                <a:ln>
                  <a:noFill/>
                </a:ln>
                <a:solidFill>
                  <a:prstClr val="black"/>
                </a:solidFill>
                <a:effectLst/>
                <a:uLnTx/>
                <a:uFillTx/>
                <a:latin typeface="Calibri" panose="020F0502020204030204"/>
                <a:ea typeface="+mn-ea"/>
                <a:cs typeface="+mn-cs"/>
              </a:rPr>
              <a:t>Problem odrzucania pomocy wsparcia</a:t>
            </a:r>
          </a:p>
        </p:txBody>
      </p:sp>
    </p:spTree>
    <p:extLst>
      <p:ext uri="{BB962C8B-B14F-4D97-AF65-F5344CB8AC3E}">
        <p14:creationId xmlns:p14="http://schemas.microsoft.com/office/powerpoint/2010/main" val="3170592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0A5DEE5D-17C7-446F-B45D-77E6D5B4EDB5}"/>
              </a:ext>
            </a:extLst>
          </p:cNvPr>
          <p:cNvSpPr txBox="1"/>
          <p:nvPr/>
        </p:nvSpPr>
        <p:spPr>
          <a:xfrm>
            <a:off x="1870229" y="328474"/>
            <a:ext cx="8451542" cy="707886"/>
          </a:xfrm>
          <a:prstGeom prst="rect">
            <a:avLst/>
          </a:prstGeom>
          <a:noFill/>
        </p:spPr>
        <p:txBody>
          <a:bodyPr wrap="square" rtlCol="0">
            <a:spAutoFit/>
          </a:bodyPr>
          <a:lstStyle/>
          <a:p>
            <a:pPr algn="ctr"/>
            <a:r>
              <a:rPr lang="pl-PL" sz="4000" b="1" dirty="0">
                <a:solidFill>
                  <a:srgbClr val="FF0000"/>
                </a:solidFill>
              </a:rPr>
              <a:t>WAŻNE!!</a:t>
            </a:r>
          </a:p>
        </p:txBody>
      </p:sp>
      <p:sp>
        <p:nvSpPr>
          <p:cNvPr id="3" name="pole tekstowe 2">
            <a:extLst>
              <a:ext uri="{FF2B5EF4-FFF2-40B4-BE49-F238E27FC236}">
                <a16:creationId xmlns:a16="http://schemas.microsoft.com/office/drawing/2014/main" id="{ABDAFD7C-3E41-4907-9486-B00E2BEFFFBD}"/>
              </a:ext>
            </a:extLst>
          </p:cNvPr>
          <p:cNvSpPr txBox="1"/>
          <p:nvPr/>
        </p:nvSpPr>
        <p:spPr>
          <a:xfrm>
            <a:off x="1266547" y="2447909"/>
            <a:ext cx="9925235" cy="1815882"/>
          </a:xfrm>
          <a:prstGeom prst="rect">
            <a:avLst/>
          </a:prstGeom>
          <a:noFill/>
        </p:spPr>
        <p:txBody>
          <a:bodyPr wrap="square" rtlCol="0">
            <a:spAutoFit/>
          </a:bodyPr>
          <a:lstStyle/>
          <a:p>
            <a:pPr algn="just"/>
            <a:r>
              <a:rPr lang="pl-PL" sz="2800" i="1" dirty="0"/>
              <a:t>Do momentu wdrożenia nowej wersji </a:t>
            </a:r>
            <a:r>
              <a:rPr lang="pl-PL" sz="2800" dirty="0"/>
              <a:t>Międzynarodowej Statystycznej Klasyfikacji Chorób i Problemów Zdrowotnych,            w systemie orzekania o potrzebie kształcenia specjalnego </a:t>
            </a:r>
            <a:r>
              <a:rPr lang="pl-PL" sz="2800" i="1" dirty="0"/>
              <a:t>będą obowiązywać dotychczasowe rozwiązania (według ICD-10). </a:t>
            </a:r>
          </a:p>
        </p:txBody>
      </p:sp>
    </p:spTree>
    <p:extLst>
      <p:ext uri="{BB962C8B-B14F-4D97-AF65-F5344CB8AC3E}">
        <p14:creationId xmlns:p14="http://schemas.microsoft.com/office/powerpoint/2010/main" val="34813940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E897B13B-BF1C-46BE-A4DD-B6CA029DA043}"/>
              </a:ext>
            </a:extLst>
          </p:cNvPr>
          <p:cNvSpPr txBox="1"/>
          <p:nvPr/>
        </p:nvSpPr>
        <p:spPr>
          <a:xfrm>
            <a:off x="1262875" y="4718077"/>
            <a:ext cx="10089066"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dirty="0">
                <a:ln>
                  <a:noFill/>
                </a:ln>
                <a:solidFill>
                  <a:prstClr val="black"/>
                </a:solidFill>
                <a:effectLst/>
                <a:uLnTx/>
                <a:uFillTx/>
                <a:latin typeface="Calibri" panose="020F0502020204030204"/>
                <a:ea typeface="+mn-ea"/>
                <a:cs typeface="+mn-cs"/>
              </a:rPr>
              <a:t>Sposoby komunikacji ze studentami                    </a:t>
            </a:r>
            <a:r>
              <a:rPr kumimoji="0" lang="pl-PL"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pl-PL" sz="4000" b="0" i="0" u="none" strike="noStrike" kern="1200" cap="none" spc="0" normalizeH="0" baseline="0" noProof="0" dirty="0">
                <a:ln>
                  <a:noFill/>
                </a:ln>
                <a:solidFill>
                  <a:prstClr val="black"/>
                </a:solidFill>
                <a:effectLst/>
                <a:uLnTx/>
                <a:uFillTx/>
                <a:latin typeface="Calibri" panose="020F0502020204030204"/>
                <a:ea typeface="+mn-ea"/>
                <a:cs typeface="+mn-cs"/>
              </a:rPr>
              <a:t>z zaburzeniami psychicznymi</a:t>
            </a:r>
          </a:p>
        </p:txBody>
      </p:sp>
      <p:pic>
        <p:nvPicPr>
          <p:cNvPr id="5" name="Obraz 4">
            <a:extLst>
              <a:ext uri="{FF2B5EF4-FFF2-40B4-BE49-F238E27FC236}">
                <a16:creationId xmlns:a16="http://schemas.microsoft.com/office/drawing/2014/main" id="{D296BCF3-85B6-46EA-9420-60FB5757F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0725" y="275063"/>
            <a:ext cx="6393366" cy="4262244"/>
          </a:xfrm>
          <a:prstGeom prst="rect">
            <a:avLst/>
          </a:prstGeom>
        </p:spPr>
      </p:pic>
    </p:spTree>
    <p:extLst>
      <p:ext uri="{BB962C8B-B14F-4D97-AF65-F5344CB8AC3E}">
        <p14:creationId xmlns:p14="http://schemas.microsoft.com/office/powerpoint/2010/main" val="2499289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3CD9CB4-7E08-4DF0-A28C-D2BC9B79694A}"/>
              </a:ext>
            </a:extLst>
          </p:cNvPr>
          <p:cNvSpPr txBox="1"/>
          <p:nvPr/>
        </p:nvSpPr>
        <p:spPr>
          <a:xfrm>
            <a:off x="330818" y="1261247"/>
            <a:ext cx="11530361" cy="5221942"/>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1"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Komunikowanie się </a:t>
            </a:r>
            <a:r>
              <a:rPr kumimoji="0" lang="pl-PL" sz="20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to wzajemne przekazywanie informacji, umiejętności, pojęć, idei, uczuć itp. za pomocą symboli tworzonych przez słowa, dźwięki, obrazy czy dotyk.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1200" cap="none" spc="0" normalizeH="0" baseline="0" noProof="0" dirty="0">
              <a:ln>
                <a:noFill/>
              </a:ln>
              <a:solidFill>
                <a:srgbClr val="000000"/>
              </a:solidFill>
              <a:effectLst/>
              <a:uLnTx/>
              <a:uFillTx/>
              <a:ea typeface="Calibri" panose="020F0502020204030204" pitchFamily="34" charset="0"/>
              <a:cs typeface="+mn-cs"/>
            </a:endParaRPr>
          </a:p>
          <a:p>
            <a:pPr marL="342900" marR="0" lvl="0" indent="-342900" algn="just"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pl-PL" sz="2000"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Komunikacja interpersonalna </a:t>
            </a:r>
            <a:r>
              <a:rPr kumimoji="0" lang="pl-PL"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to wymiana komunikatów, pomiędzy co najmniej dwiema związanymi ze sobą określonymi relacjami osobami, a każda interakcja ma, co najmniej kilka punktów odniesienia, takich jak obowiązujące zasady zachowania, obustronne oczekiwania i wzajemne koncentrowanie na sobie uwagi. Komunikacja interpersonalna jest więc zakłócanym przez szum procesem przekazywania informacji pomiędzy dwojgiem lub małą grupą jego uczestników, za pośrednictwem jednego lub więcej kanałów, wywołującym określone skutki i natychmiastowe sprzężenia zwrotne.</a:t>
            </a:r>
          </a:p>
          <a:p>
            <a:pPr marL="342900" marR="0" lvl="0" indent="-342900" algn="just"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Skuteczna komunikacja między dwoma osobami zachodzi wtedy, kiedy odbiorca rozumie sytuację zgodnie z zamierzeniami nadawcy.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W modelu efektywnego porozumiewania się między ludźmi występują dwie główne czynności: </a:t>
            </a:r>
            <a:r>
              <a:rPr kumimoji="0" lang="pl-PL" sz="2000"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nadawanie</a:t>
            </a:r>
            <a:r>
              <a:rPr kumimoji="0" lang="pl-PL"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i </a:t>
            </a:r>
            <a:r>
              <a:rPr kumimoji="0" lang="pl-PL" sz="2000"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przyjmowanie informacji</a:t>
            </a:r>
            <a:r>
              <a:rPr kumimoji="0" lang="pl-PL"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czyli </a:t>
            </a:r>
            <a:r>
              <a:rPr kumimoji="0" lang="pl-PL" sz="2000"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mówienie</a:t>
            </a:r>
            <a:r>
              <a:rPr kumimoji="0" lang="pl-PL"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i </a:t>
            </a:r>
            <a:r>
              <a:rPr kumimoji="0" lang="pl-PL" sz="2000"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słuchanie</a:t>
            </a:r>
            <a:r>
              <a:rPr kumimoji="0" lang="pl-PL"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pl-PL"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panose="02020603050405020304" pitchFamily="18" charset="0"/>
              </a:rPr>
              <a:t>Prawidłowa komunikacja sprzyja w budowaniu pozytywnych relacji z drugą osobą oraz jest szczególnie ważna w kontakcie z osobami z zaburzeniami psychicznymi i emocjonalnymi.</a:t>
            </a:r>
            <a:endParaRPr kumimoji="0" lang="pl-PL"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pole tekstowe 3">
            <a:extLst>
              <a:ext uri="{FF2B5EF4-FFF2-40B4-BE49-F238E27FC236}">
                <a16:creationId xmlns:a16="http://schemas.microsoft.com/office/drawing/2014/main" id="{05F44331-1AF3-4271-8A4B-E5C721C9783E}"/>
              </a:ext>
            </a:extLst>
          </p:cNvPr>
          <p:cNvSpPr txBox="1"/>
          <p:nvPr/>
        </p:nvSpPr>
        <p:spPr>
          <a:xfrm>
            <a:off x="1641087" y="277157"/>
            <a:ext cx="890982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rPr>
              <a:t>Znaczenie komunikowania się.</a:t>
            </a:r>
          </a:p>
        </p:txBody>
      </p:sp>
    </p:spTree>
    <p:extLst>
      <p:ext uri="{BB962C8B-B14F-4D97-AF65-F5344CB8AC3E}">
        <p14:creationId xmlns:p14="http://schemas.microsoft.com/office/powerpoint/2010/main" val="1971328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EC1E5AE-E062-4AE9-B20E-01E8EA8B3787}"/>
              </a:ext>
            </a:extLst>
          </p:cNvPr>
          <p:cNvSpPr>
            <a:spLocks noGrp="1"/>
          </p:cNvSpPr>
          <p:nvPr>
            <p:ph type="title"/>
          </p:nvPr>
        </p:nvSpPr>
        <p:spPr/>
        <p:txBody>
          <a:bodyPr>
            <a:normAutofit/>
          </a:bodyPr>
          <a:lstStyle/>
          <a:p>
            <a:pPr algn="ctr"/>
            <a:r>
              <a:rPr lang="pl-PL" sz="4000" b="1" dirty="0">
                <a:latin typeface="+mn-lt"/>
              </a:rPr>
              <a:t>Komunikacja ze studentem z zaburzeniami psychicznymi </a:t>
            </a:r>
          </a:p>
        </p:txBody>
      </p:sp>
      <p:sp>
        <p:nvSpPr>
          <p:cNvPr id="3" name="Symbol zastępczy zawartości 2">
            <a:extLst>
              <a:ext uri="{FF2B5EF4-FFF2-40B4-BE49-F238E27FC236}">
                <a16:creationId xmlns:a16="http://schemas.microsoft.com/office/drawing/2014/main" id="{5630734C-1391-4393-8C5B-7EB7E3A29CCE}"/>
              </a:ext>
            </a:extLst>
          </p:cNvPr>
          <p:cNvSpPr>
            <a:spLocks noGrp="1"/>
          </p:cNvSpPr>
          <p:nvPr>
            <p:ph idx="1"/>
          </p:nvPr>
        </p:nvSpPr>
        <p:spPr>
          <a:xfrm>
            <a:off x="1052928" y="1994300"/>
            <a:ext cx="10086143" cy="4351338"/>
          </a:xfrm>
        </p:spPr>
        <p:txBody>
          <a:bodyPr>
            <a:normAutofit/>
          </a:bodyPr>
          <a:lstStyle/>
          <a:p>
            <a:pPr marL="0" indent="0" algn="just">
              <a:buNone/>
            </a:pPr>
            <a:r>
              <a:rPr lang="pl-PL" sz="2400" dirty="0"/>
              <a:t>Specyfikacja nie różni się zbytnio od sposobu komunikacji z osobą, która takich zaburzeń nie przejawia. </a:t>
            </a:r>
          </a:p>
          <a:p>
            <a:pPr marL="0" indent="0" algn="just">
              <a:buNone/>
            </a:pPr>
            <a:endParaRPr lang="pl-PL" sz="2400" dirty="0"/>
          </a:p>
          <a:p>
            <a:pPr marL="0" indent="0" algn="just">
              <a:buNone/>
            </a:pPr>
            <a:r>
              <a:rPr lang="pl-PL" sz="2400" dirty="0"/>
              <a:t>Zasady dotyczące komunikacji:</a:t>
            </a:r>
          </a:p>
          <a:p>
            <a:pPr marL="514350" indent="-514350" algn="just">
              <a:buFont typeface="+mj-lt"/>
              <a:buAutoNum type="arabicPeriod"/>
            </a:pPr>
            <a:r>
              <a:rPr lang="pl-PL" sz="2400" dirty="0"/>
              <a:t>Umiejętność dostrzeżenia problemu, </a:t>
            </a:r>
          </a:p>
          <a:p>
            <a:pPr marL="514350" indent="-514350" algn="just">
              <a:buFont typeface="+mj-lt"/>
              <a:buAutoNum type="arabicPeriod"/>
            </a:pPr>
            <a:r>
              <a:rPr lang="pl-PL" sz="2400" dirty="0"/>
              <a:t>Umiejętność odpowiedniego poprowadzenia rozmowy (np. otwartość, aktywne słuchanie, empatia, dążenie do zrozumienia, akceptacja                      i szacunek),</a:t>
            </a:r>
          </a:p>
          <a:p>
            <a:pPr marL="514350" indent="-514350" algn="just">
              <a:buFont typeface="+mj-lt"/>
              <a:buAutoNum type="arabicPeriod"/>
            </a:pPr>
            <a:r>
              <a:rPr lang="pl-PL" sz="2400" dirty="0"/>
              <a:t>Okazanie chęci pomocy,</a:t>
            </a:r>
          </a:p>
          <a:p>
            <a:pPr marL="514350" indent="-514350" algn="just">
              <a:buFont typeface="+mj-lt"/>
              <a:buAutoNum type="arabicPeriod"/>
            </a:pPr>
            <a:r>
              <a:rPr lang="pl-PL" sz="2400" dirty="0"/>
              <a:t>Wyrażanie swojego zdania poprzez schemat FUKO. </a:t>
            </a:r>
          </a:p>
        </p:txBody>
      </p:sp>
    </p:spTree>
    <p:extLst>
      <p:ext uri="{BB962C8B-B14F-4D97-AF65-F5344CB8AC3E}">
        <p14:creationId xmlns:p14="http://schemas.microsoft.com/office/powerpoint/2010/main" val="2974727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E186CB0E-9E39-4889-8B09-0EB2C9682FD9}"/>
              </a:ext>
            </a:extLst>
          </p:cNvPr>
          <p:cNvSpPr txBox="1"/>
          <p:nvPr/>
        </p:nvSpPr>
        <p:spPr>
          <a:xfrm>
            <a:off x="936702" y="2105496"/>
            <a:ext cx="10571356" cy="316413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Efektywność wszystkich procesów komunikowania, bez względu na poziom i sposób porozumiewania, zależy od dwóch podstawowych form:</a:t>
            </a:r>
          </a:p>
          <a:p>
            <a:pPr marL="342900" marR="0" lvl="0" indent="-342900" algn="l" defTabSz="914400" rtl="0" eaLnBrk="1" fontAlgn="auto" latinLnBrk="0" hangingPunct="1">
              <a:lnSpc>
                <a:spcPct val="150000"/>
              </a:lnSpc>
              <a:spcBef>
                <a:spcPts val="0"/>
              </a:spcBef>
              <a:spcAft>
                <a:spcPts val="1000"/>
              </a:spcAft>
              <a:buClrTx/>
              <a:buSzPts val="800"/>
              <a:buFont typeface="Wingdings" panose="05000000000000000000" pitchFamily="2" charset="2"/>
              <a:buChar char="v"/>
              <a:tabLst/>
              <a:defRPr/>
            </a:pP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komunikacji werbalnej</a:t>
            </a:r>
            <a:r>
              <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defTabSz="914400" rtl="0" eaLnBrk="1" fontAlgn="auto" latinLnBrk="0" hangingPunct="1">
              <a:lnSpc>
                <a:spcPct val="150000"/>
              </a:lnSpc>
              <a:spcBef>
                <a:spcPts val="0"/>
              </a:spcBef>
              <a:spcAft>
                <a:spcPts val="1000"/>
              </a:spcAft>
              <a:buClrTx/>
              <a:buSzPts val="800"/>
              <a:buFont typeface="Wingdings" panose="05000000000000000000" pitchFamily="2" charset="2"/>
              <a:buChar char="v"/>
              <a:tabLst/>
              <a:defRPr/>
            </a:pP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komunikacji niewerbalnej</a:t>
            </a:r>
            <a:r>
              <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50000"/>
              </a:lnSpc>
              <a:spcBef>
                <a:spcPts val="0"/>
              </a:spcBef>
              <a:spcAft>
                <a:spcPts val="800"/>
              </a:spcAft>
              <a:buClrTx/>
              <a:buSzTx/>
              <a:buFontTx/>
              <a:buNone/>
              <a:tabLst/>
              <a:defRPr/>
            </a:pPr>
            <a:r>
              <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Z reguły obie formy występują jednocześnie, uzupełniając się.</a:t>
            </a:r>
          </a:p>
        </p:txBody>
      </p:sp>
      <p:sp>
        <p:nvSpPr>
          <p:cNvPr id="5" name="pole tekstowe 4">
            <a:extLst>
              <a:ext uri="{FF2B5EF4-FFF2-40B4-BE49-F238E27FC236}">
                <a16:creationId xmlns:a16="http://schemas.microsoft.com/office/drawing/2014/main" id="{7F99440E-5724-40B5-B646-9BE54C260E75}"/>
              </a:ext>
            </a:extLst>
          </p:cNvPr>
          <p:cNvSpPr txBox="1"/>
          <p:nvPr/>
        </p:nvSpPr>
        <p:spPr>
          <a:xfrm>
            <a:off x="3571179" y="668116"/>
            <a:ext cx="6094140" cy="9202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pl-PL"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Formy komunikowania</a:t>
            </a:r>
            <a:endParaRPr kumimoji="0" lang="pl-PL"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37701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B3A70E2B-24C4-409A-B7FC-C32F3A00EAB5}"/>
              </a:ext>
            </a:extLst>
          </p:cNvPr>
          <p:cNvSpPr txBox="1"/>
          <p:nvPr/>
        </p:nvSpPr>
        <p:spPr>
          <a:xfrm>
            <a:off x="365666" y="1544293"/>
            <a:ext cx="11460667" cy="6061275"/>
          </a:xfrm>
          <a:prstGeom prst="rect">
            <a:avLst/>
          </a:prstGeom>
          <a:noFill/>
        </p:spPr>
        <p:txBody>
          <a:bodyPr wrap="square">
            <a:spAutoFit/>
          </a:bodyPr>
          <a:lstStyle/>
          <a:p>
            <a:pPr marL="270510" marR="0" lvl="0" indent="0" algn="just" defTabSz="914400" rtl="0" eaLnBrk="1" fontAlgn="auto" latinLnBrk="0" hangingPunct="1">
              <a:lnSpc>
                <a:spcPct val="100000"/>
              </a:lnSpc>
              <a:spcBef>
                <a:spcPts val="600"/>
              </a:spcBef>
              <a:spcAft>
                <a:spcPts val="600"/>
              </a:spcAft>
              <a:buClrTx/>
              <a:buSzTx/>
              <a:buFontTx/>
              <a:buNone/>
              <a:tabLst/>
              <a:defRPr/>
            </a:pPr>
            <a:r>
              <a:rPr kumimoji="0" lang="pl-PL" sz="21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Najczęściej stosowane w dobrej autoprezentacji gesty to:</a:t>
            </a:r>
            <a:endParaRPr kumimoji="0" lang="pl-PL" sz="2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tab pos="457200" algn="l"/>
              </a:tabLst>
              <a:defRPr/>
            </a:pPr>
            <a:r>
              <a:rPr kumimoji="0" lang="pl-PL" sz="2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gest otwarcia - rozłożenie dłoni wnętrzem do góry, nieco szerzej niż szerokość tułowia (gest bardzo pozytywny, często wykorzystywany przez JP II)</a:t>
            </a: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tab pos="457200" algn="l"/>
              </a:tabLst>
              <a:defRPr/>
            </a:pPr>
            <a:r>
              <a:rPr kumimoji="0" lang="pl-PL" sz="2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gest porządkujący - dłonie rozstawione na szerokość ciała (wnętrzem w dół) wykonują nieznaczny ruch w dół - gest porządkujący i uspokajający</a:t>
            </a: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tab pos="457200" algn="l"/>
              </a:tabLst>
              <a:defRPr/>
            </a:pPr>
            <a:r>
              <a:rPr kumimoji="0" lang="pl-PL" sz="2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gest wskazujący - wykonywany otwartą dłonią w kierunku otoczenia</a:t>
            </a: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tab pos="457200" algn="l"/>
              </a:tabLst>
              <a:defRPr/>
            </a:pPr>
            <a:r>
              <a:rPr kumimoji="0" lang="pl-PL" sz="2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gest zaprzeczenia - energiczne rozsunięcie dłoni skierowanych wnętrzem w dół (wszystkie gesty wykonujemy rozluźnionymi dłońmi ).</a:t>
            </a:r>
          </a:p>
          <a:p>
            <a:pPr marL="450215" marR="0" lvl="0" indent="0" algn="just" defTabSz="914400" rtl="0" eaLnBrk="1" fontAlgn="auto" latinLnBrk="0" hangingPunct="1">
              <a:lnSpc>
                <a:spcPct val="100000"/>
              </a:lnSpc>
              <a:spcBef>
                <a:spcPts val="600"/>
              </a:spcBef>
              <a:spcAft>
                <a:spcPts val="600"/>
              </a:spcAft>
              <a:buClrTx/>
              <a:buSzTx/>
              <a:buFontTx/>
              <a:buNone/>
              <a:tabLst/>
              <a:defRPr/>
            </a:pPr>
            <a:r>
              <a:rPr kumimoji="0" lang="pl-PL" sz="21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Należy unikać</a:t>
            </a:r>
            <a:r>
              <a:rPr kumimoji="0" lang="pl-PL" sz="2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pl-PL" sz="2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600"/>
              </a:spcBef>
              <a:spcAft>
                <a:spcPts val="600"/>
              </a:spcAft>
              <a:buClrTx/>
              <a:buSzTx/>
              <a:buFont typeface="Times New Roman" panose="02020603050405020304" pitchFamily="18" charset="0"/>
              <a:buChar char="•"/>
              <a:tabLst>
                <a:tab pos="457200" algn="l"/>
              </a:tabLst>
              <a:defRPr/>
            </a:pPr>
            <a:r>
              <a:rPr kumimoji="0" lang="pl-PL" sz="2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postawy obronnej, czyli rąk złożonych na piersiach, </a:t>
            </a:r>
          </a:p>
          <a:p>
            <a:pPr marL="342900" marR="0" lvl="0" indent="-342900" algn="just" defTabSz="914400" rtl="0" eaLnBrk="1" fontAlgn="auto" latinLnBrk="0" hangingPunct="1">
              <a:lnSpc>
                <a:spcPct val="100000"/>
              </a:lnSpc>
              <a:spcBef>
                <a:spcPts val="600"/>
              </a:spcBef>
              <a:spcAft>
                <a:spcPts val="600"/>
              </a:spcAft>
              <a:buClrTx/>
              <a:buSzTx/>
              <a:buFont typeface="Times New Roman" panose="02020603050405020304" pitchFamily="18" charset="0"/>
              <a:buChar char="•"/>
              <a:tabLst>
                <a:tab pos="457200" algn="l"/>
              </a:tabLst>
              <a:defRPr/>
            </a:pPr>
            <a:r>
              <a:rPr kumimoji="0" lang="pl-PL" sz="2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postawy “listka figowego”, czyli rąk splecionych na wysokości genitaliów, </a:t>
            </a:r>
          </a:p>
          <a:p>
            <a:pPr marL="342900" marR="0" lvl="0" indent="-342900" algn="just" defTabSz="914400" rtl="0" eaLnBrk="1" fontAlgn="auto" latinLnBrk="0" hangingPunct="1">
              <a:lnSpc>
                <a:spcPct val="100000"/>
              </a:lnSpc>
              <a:spcBef>
                <a:spcPts val="600"/>
              </a:spcBef>
              <a:spcAft>
                <a:spcPts val="600"/>
              </a:spcAft>
              <a:buClrTx/>
              <a:buSzTx/>
              <a:buFont typeface="Times New Roman" panose="02020603050405020304" pitchFamily="18" charset="0"/>
              <a:buChar char="•"/>
              <a:tabLst>
                <a:tab pos="457200" algn="l"/>
              </a:tabLst>
              <a:defRPr/>
            </a:pPr>
            <a:r>
              <a:rPr kumimoji="0" lang="pl-PL" sz="2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postawy dziecięcej - rąk wzdłuż tułowia, palców skubiących ubranie. </a:t>
            </a:r>
          </a:p>
          <a:p>
            <a:pPr marL="0" marR="0" lvl="0" indent="0" algn="just" defTabSz="914400" rtl="0" eaLnBrk="1" fontAlgn="auto" latinLnBrk="0" hangingPunct="1">
              <a:lnSpc>
                <a:spcPct val="100000"/>
              </a:lnSpc>
              <a:spcBef>
                <a:spcPts val="0"/>
              </a:spcBef>
              <a:spcAft>
                <a:spcPts val="800"/>
              </a:spcAft>
              <a:buClrTx/>
              <a:buSzTx/>
              <a:buFontTx/>
              <a:buNone/>
              <a:tabLst>
                <a:tab pos="457200" algn="l"/>
              </a:tabLst>
              <a:defRPr/>
            </a:pPr>
            <a:endParaRPr kumimoji="0" lang="pl-P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just" defTabSz="914400" rtl="0" eaLnBrk="1" fontAlgn="auto" latinLnBrk="0" hangingPunct="1">
              <a:lnSpc>
                <a:spcPct val="150000"/>
              </a:lnSpc>
              <a:spcBef>
                <a:spcPts val="0"/>
              </a:spcBef>
              <a:spcAft>
                <a:spcPts val="80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pl-PL"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49B7E941-2479-4904-9153-120C7E6911C2}"/>
              </a:ext>
            </a:extLst>
          </p:cNvPr>
          <p:cNvSpPr txBox="1"/>
          <p:nvPr/>
        </p:nvSpPr>
        <p:spPr>
          <a:xfrm>
            <a:off x="214660" y="234176"/>
            <a:ext cx="11293397"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 komunikacji ze studentami mającymi problemy psychiczne lub emocjonalne należy stosować podstawy dobrej autoprezentacji, która pozwoli zbudować zaufanie do naszej osoby oraz poczucie bezpieczeństwa.</a:t>
            </a:r>
          </a:p>
        </p:txBody>
      </p:sp>
    </p:spTree>
    <p:extLst>
      <p:ext uri="{BB962C8B-B14F-4D97-AF65-F5344CB8AC3E}">
        <p14:creationId xmlns:p14="http://schemas.microsoft.com/office/powerpoint/2010/main" val="201786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9A835DE1-ADE3-4D54-B52D-4CF2E4D9EC9D}"/>
              </a:ext>
            </a:extLst>
          </p:cNvPr>
          <p:cNvSpPr txBox="1"/>
          <p:nvPr/>
        </p:nvSpPr>
        <p:spPr>
          <a:xfrm>
            <a:off x="1143000" y="4722762"/>
            <a:ext cx="10080702"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dirty="0">
                <a:ln>
                  <a:noFill/>
                </a:ln>
                <a:solidFill>
                  <a:prstClr val="black"/>
                </a:solidFill>
                <a:effectLst/>
                <a:uLnTx/>
                <a:uFillTx/>
                <a:latin typeface="Calibri" panose="020F0502020204030204"/>
                <a:ea typeface="+mn-ea"/>
                <a:cs typeface="+mn-cs"/>
              </a:rPr>
              <a:t>Najczęściej popełniane błędy w kontakcie </a:t>
            </a:r>
            <a:br>
              <a:rPr kumimoji="0" lang="pl-PL" sz="4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pl-PL" sz="4000" b="0" i="0" u="none" strike="noStrike" kern="1200" cap="none" spc="0" normalizeH="0" baseline="0" noProof="0" dirty="0">
                <a:ln>
                  <a:noFill/>
                </a:ln>
                <a:solidFill>
                  <a:prstClr val="black"/>
                </a:solidFill>
                <a:effectLst/>
                <a:uLnTx/>
                <a:uFillTx/>
                <a:latin typeface="Calibri" panose="020F0502020204030204"/>
                <a:ea typeface="+mn-ea"/>
                <a:cs typeface="+mn-cs"/>
              </a:rPr>
              <a:t>ze studentami chorującymi psychicznie</a:t>
            </a:r>
          </a:p>
        </p:txBody>
      </p:sp>
      <p:pic>
        <p:nvPicPr>
          <p:cNvPr id="4" name="Obraz 3">
            <a:extLst>
              <a:ext uri="{FF2B5EF4-FFF2-40B4-BE49-F238E27FC236}">
                <a16:creationId xmlns:a16="http://schemas.microsoft.com/office/drawing/2014/main" id="{0D0A769A-FEF8-4334-876B-7BDEA05CCD73}"/>
              </a:ext>
            </a:extLst>
          </p:cNvPr>
          <p:cNvPicPr>
            <a:picLocks noChangeAspect="1"/>
          </p:cNvPicPr>
          <p:nvPr/>
        </p:nvPicPr>
        <p:blipFill>
          <a:blip r:embed="rId2"/>
          <a:stretch>
            <a:fillRect/>
          </a:stretch>
        </p:blipFill>
        <p:spPr>
          <a:xfrm>
            <a:off x="1550019" y="362022"/>
            <a:ext cx="9266664" cy="4085839"/>
          </a:xfrm>
          <a:prstGeom prst="rect">
            <a:avLst/>
          </a:prstGeom>
        </p:spPr>
      </p:pic>
    </p:spTree>
    <p:extLst>
      <p:ext uri="{BB962C8B-B14F-4D97-AF65-F5344CB8AC3E}">
        <p14:creationId xmlns:p14="http://schemas.microsoft.com/office/powerpoint/2010/main" val="3896728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CD139F0C-4A5B-4E0D-A3DA-F54DF64AF754}"/>
              </a:ext>
            </a:extLst>
          </p:cNvPr>
          <p:cNvSpPr txBox="1"/>
          <p:nvPr/>
        </p:nvSpPr>
        <p:spPr>
          <a:xfrm>
            <a:off x="749919" y="1639893"/>
            <a:ext cx="10692161" cy="411824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  kontaktach  akademickich  wykładowcy  ze  studentem  chorującym  psychicznie  niezwykle  ważne  są  sposoby  pozwalające  zakreślić  granice  osobistej  odpowiedzialności  wykładowcy.  </a:t>
            </a:r>
          </a:p>
          <a:p>
            <a:pPr marL="0" marR="0" lvl="0" indent="0" algn="l" defTabSz="914400" rtl="0" eaLnBrk="1" fontAlgn="auto" latinLnBrk="0" hangingPunct="1">
              <a:lnSpc>
                <a:spcPct val="150000"/>
              </a:lnSpc>
              <a:spcBef>
                <a:spcPts val="0"/>
              </a:spcBef>
              <a:spcAft>
                <a:spcPts val="800"/>
              </a:spcAft>
              <a:buClrTx/>
              <a:buSzTx/>
              <a:buFontTx/>
              <a:buNone/>
              <a:tabLst/>
              <a:defRPr/>
            </a:pPr>
            <a:endPar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Zdarza  się,  że  </a:t>
            </a: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problem  psychiczny  studenta  bywa  całkowicie  zanegowany  lub  traktowany  z  lękiem  i  wypływającą  z  niego  wrogością,  właśnie  z  powodu  niepewności  jak  powinno  się  postąpić  w  danej  sytuacji</a:t>
            </a:r>
            <a:r>
              <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5" name="pole tekstowe 4">
            <a:extLst>
              <a:ext uri="{FF2B5EF4-FFF2-40B4-BE49-F238E27FC236}">
                <a16:creationId xmlns:a16="http://schemas.microsoft.com/office/drawing/2014/main" id="{DD538D30-7AA1-4F39-8DC9-79ABDD51BEE2}"/>
              </a:ext>
            </a:extLst>
          </p:cNvPr>
          <p:cNvSpPr txBox="1"/>
          <p:nvPr/>
        </p:nvSpPr>
        <p:spPr>
          <a:xfrm>
            <a:off x="1261946" y="512286"/>
            <a:ext cx="966810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400" b="1" i="0" u="none" strike="noStrike" kern="1200" cap="none" spc="0" normalizeH="0" baseline="0" noProof="0" dirty="0">
                <a:ln>
                  <a:noFill/>
                </a:ln>
                <a:solidFill>
                  <a:prstClr val="black"/>
                </a:solidFill>
                <a:effectLst/>
                <a:uLnTx/>
                <a:uFillTx/>
                <a:latin typeface="Calibri" panose="020F0502020204030204"/>
                <a:ea typeface="+mn-ea"/>
                <a:cs typeface="+mn-cs"/>
              </a:rPr>
              <a:t> Wskazówki dla kadry akademickiej </a:t>
            </a: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42623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72529A23-C0F6-4380-B4C4-26A5B8BA0CFD}"/>
              </a:ext>
            </a:extLst>
          </p:cNvPr>
          <p:cNvSpPr txBox="1"/>
          <p:nvPr/>
        </p:nvSpPr>
        <p:spPr>
          <a:xfrm>
            <a:off x="351263" y="173587"/>
            <a:ext cx="11489473" cy="6971139"/>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W relacji do wykładowcy, </a:t>
            </a:r>
            <a:r>
              <a:rPr kumimoji="0" lang="pl-PL" sz="2400" b="1" i="0" u="none" strike="noStrike" kern="1200" cap="none" spc="0" normalizeH="0" baseline="0" noProof="0" dirty="0">
                <a:ln>
                  <a:noFill/>
                </a:ln>
                <a:solidFill>
                  <a:prstClr val="black"/>
                </a:solidFill>
                <a:effectLst/>
                <a:uLnTx/>
                <a:uFillTx/>
                <a:latin typeface="Calibri" panose="020F0502020204030204"/>
                <a:ea typeface="+mn-ea"/>
                <a:cs typeface="+mn-cs"/>
              </a:rPr>
              <a:t>student powinien pozostać studentem</a:t>
            </a: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 a nie osobą </a:t>
            </a:r>
            <a:b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z zaburzeniem psychicznym;</a:t>
            </a: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pl-PL" sz="2400" b="1" i="0" u="none" strike="noStrike" kern="1200" cap="none" spc="0" normalizeH="0" baseline="0" noProof="0" dirty="0">
                <a:ln>
                  <a:noFill/>
                </a:ln>
                <a:solidFill>
                  <a:prstClr val="black"/>
                </a:solidFill>
                <a:effectLst/>
                <a:uLnTx/>
                <a:uFillTx/>
                <a:latin typeface="Calibri" panose="020F0502020204030204"/>
                <a:ea typeface="+mn-ea"/>
                <a:cs typeface="+mn-cs"/>
              </a:rPr>
              <a:t>Wykładowca powinien motywować i skupiać się na zainteresowaniach naukowych, planach edukacyjnych i postępach studenta</a:t>
            </a: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 a nie kłaść nacisku na jego trudności (uprzedzać się do niego);</a:t>
            </a: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pl-PL" sz="2400" b="1" i="0" u="none" strike="noStrike" kern="1200" cap="none" spc="0" normalizeH="0" baseline="0" noProof="0" dirty="0">
                <a:ln>
                  <a:noFill/>
                </a:ln>
                <a:solidFill>
                  <a:prstClr val="black"/>
                </a:solidFill>
                <a:effectLst/>
                <a:uLnTx/>
                <a:uFillTx/>
                <a:latin typeface="Calibri" panose="020F0502020204030204"/>
                <a:ea typeface="+mn-ea"/>
                <a:cs typeface="+mn-cs"/>
              </a:rPr>
              <a:t>Otrzymanych od studenta informacji o charakterze osobistym, poufnym, nie należy przekazywać innym osobom</a:t>
            </a: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 chyba że sytuacja sprawia, że nieujawnienie tych informacji byłoby działaniem przeciwko bezpieczeństwu samego studenta lub innych osób. </a:t>
            </a: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Należy pamiętać o </a:t>
            </a: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prawie studenta do autonomicznego wyboru kierunku kształcenia </a:t>
            </a:r>
            <a:b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(nie jest rolą kadry zawężanie dostępu do wiedzy czy możliwości wykonywania określonego zawodu z uwagi na niepełnosprawność studenta. </a:t>
            </a: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Wykładowca nie ma obowiązku brania na siebie decyzji o tym, co jest w danej chwili adaptacją dobraną racjonalnie z uwagi na konkretny wpływ niepełnosprawności</a:t>
            </a:r>
            <a:r>
              <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aczkolwiek powinien niepokojące go obserwacje o stanie psychicznym studenta przekazać odpowiedniej jednostce uczelni (np. Biuro ds. Osób Niepełnosprawnych).</a:t>
            </a:r>
            <a:endPar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414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7741B6B5-737E-4E87-8510-8F8EFF20B1E7}"/>
              </a:ext>
            </a:extLst>
          </p:cNvPr>
          <p:cNvSpPr txBox="1"/>
          <p:nvPr/>
        </p:nvSpPr>
        <p:spPr>
          <a:xfrm>
            <a:off x="1181100" y="4697968"/>
            <a:ext cx="10439400" cy="1938992"/>
          </a:xfrm>
          <a:prstGeom prst="rect">
            <a:avLst/>
          </a:prstGeom>
          <a:noFill/>
        </p:spPr>
        <p:txBody>
          <a:bodyPr wrap="square">
            <a:spAutoFit/>
          </a:bodyPr>
          <a:lstStyle/>
          <a:p>
            <a:pPr lvl="0" algn="ctr">
              <a:defRPr/>
            </a:pPr>
            <a:r>
              <a:rPr lang="pl-PL" sz="4000" dirty="0">
                <a:solidFill>
                  <a:prstClr val="black"/>
                </a:solidFill>
              </a:rPr>
              <a:t>Kluczowe zaburzenia psychiczne zgodnie                 z międzynarodową klasyfikacją zaburzeń psychicznych i zaburzeń zachowania ICD-10;</a:t>
            </a:r>
          </a:p>
        </p:txBody>
      </p:sp>
      <p:pic>
        <p:nvPicPr>
          <p:cNvPr id="4" name="Obraz 3">
            <a:extLst>
              <a:ext uri="{FF2B5EF4-FFF2-40B4-BE49-F238E27FC236}">
                <a16:creationId xmlns:a16="http://schemas.microsoft.com/office/drawing/2014/main" id="{BA8AD635-D448-4A7C-816A-12972AE90F4B}"/>
              </a:ext>
            </a:extLst>
          </p:cNvPr>
          <p:cNvPicPr>
            <a:picLocks noChangeAspect="1"/>
          </p:cNvPicPr>
          <p:nvPr/>
        </p:nvPicPr>
        <p:blipFill>
          <a:blip r:embed="rId2"/>
          <a:stretch>
            <a:fillRect/>
          </a:stretch>
        </p:blipFill>
        <p:spPr>
          <a:xfrm>
            <a:off x="2461576" y="309562"/>
            <a:ext cx="7692074" cy="4321731"/>
          </a:xfrm>
          <a:prstGeom prst="rect">
            <a:avLst/>
          </a:prstGeom>
        </p:spPr>
      </p:pic>
    </p:spTree>
    <p:extLst>
      <p:ext uri="{BB962C8B-B14F-4D97-AF65-F5344CB8AC3E}">
        <p14:creationId xmlns:p14="http://schemas.microsoft.com/office/powerpoint/2010/main" val="310966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Zaburzenia psychiczne</a:t>
            </a:r>
          </a:p>
        </p:txBody>
      </p:sp>
      <p:sp>
        <p:nvSpPr>
          <p:cNvPr id="3" name="Symbol zastępczy zawartości 2"/>
          <p:cNvSpPr>
            <a:spLocks noGrp="1"/>
          </p:cNvSpPr>
          <p:nvPr>
            <p:ph idx="1"/>
          </p:nvPr>
        </p:nvSpPr>
        <p:spPr/>
        <p:txBody>
          <a:bodyPr/>
          <a:lstStyle/>
          <a:p>
            <a:pPr algn="just"/>
            <a:r>
              <a:rPr lang="pl-PL" dirty="0"/>
              <a:t>wzorce lub zespoły zachowań, sposobów myślenia, czucia, postrzegania oraz innych czynności umysłowych i relacji z innymi ludźmi, będące źródłem cierpienia lub utrudnień w indywidualnym funkcjonowaniu dotkniętej nimi osoby.</a:t>
            </a:r>
          </a:p>
        </p:txBody>
      </p:sp>
    </p:spTree>
    <p:extLst>
      <p:ext uri="{BB962C8B-B14F-4D97-AF65-F5344CB8AC3E}">
        <p14:creationId xmlns:p14="http://schemas.microsoft.com/office/powerpoint/2010/main" val="3411774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AFBCBDD8-267B-4624-BE4C-21C0C8C14B36}"/>
              </a:ext>
            </a:extLst>
          </p:cNvPr>
          <p:cNvGraphicFramePr>
            <a:graphicFrameLocks noGrp="1"/>
          </p:cNvGraphicFramePr>
          <p:nvPr>
            <p:extLst>
              <p:ext uri="{D42A27DB-BD31-4B8C-83A1-F6EECF244321}">
                <p14:modId xmlns:p14="http://schemas.microsoft.com/office/powerpoint/2010/main" val="2445750043"/>
              </p:ext>
            </p:extLst>
          </p:nvPr>
        </p:nvGraphicFramePr>
        <p:xfrm>
          <a:off x="1187518" y="1837896"/>
          <a:ext cx="9816962" cy="4591446"/>
        </p:xfrm>
        <a:graphic>
          <a:graphicData uri="http://schemas.openxmlformats.org/drawingml/2006/table">
            <a:tbl>
              <a:tblPr firstRow="1" firstCol="1" bandRow="1"/>
              <a:tblGrid>
                <a:gridCol w="4908481">
                  <a:extLst>
                    <a:ext uri="{9D8B030D-6E8A-4147-A177-3AD203B41FA5}">
                      <a16:colId xmlns:a16="http://schemas.microsoft.com/office/drawing/2014/main" val="205230131"/>
                    </a:ext>
                  </a:extLst>
                </a:gridCol>
                <a:gridCol w="4908481">
                  <a:extLst>
                    <a:ext uri="{9D8B030D-6E8A-4147-A177-3AD203B41FA5}">
                      <a16:colId xmlns:a16="http://schemas.microsoft.com/office/drawing/2014/main" val="332605413"/>
                    </a:ext>
                  </a:extLst>
                </a:gridCol>
              </a:tblGrid>
              <a:tr h="308888">
                <a:tc>
                  <a:txBody>
                    <a:bodyPr/>
                    <a:lstStyle/>
                    <a:p>
                      <a:pPr algn="just">
                        <a:lnSpc>
                          <a:spcPct val="107000"/>
                        </a:lnSpc>
                        <a:spcAft>
                          <a:spcPts val="800"/>
                        </a:spcAft>
                      </a:pPr>
                      <a:r>
                        <a:rPr lang="pl-PL" sz="2000" b="1">
                          <a:effectLst/>
                          <a:latin typeface="Calibri" panose="020F0502020204030204" pitchFamily="34" charset="0"/>
                          <a:ea typeface="Arial" panose="020B0604020202020204" pitchFamily="34" charset="0"/>
                          <a:cs typeface="Calibri" panose="020F0502020204030204" pitchFamily="34" charset="0"/>
                        </a:rPr>
                        <a:t>Grupa zaburzeń psychicznych</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pl-PL" sz="2000" b="1">
                          <a:effectLst/>
                          <a:latin typeface="Calibri" panose="020F0502020204030204" pitchFamily="34" charset="0"/>
                          <a:ea typeface="Arial" panose="020B0604020202020204" pitchFamily="34" charset="0"/>
                          <a:cs typeface="Calibri" panose="020F0502020204030204" pitchFamily="34" charset="0"/>
                        </a:rPr>
                        <a:t>Wybrane przykłady</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146859"/>
                  </a:ext>
                </a:extLst>
              </a:tr>
              <a:tr h="1074396">
                <a:tc>
                  <a:txBody>
                    <a:bodyPr/>
                    <a:lstStyle/>
                    <a:p>
                      <a:pPr algn="just">
                        <a:lnSpc>
                          <a:spcPct val="107000"/>
                        </a:lnSpc>
                        <a:spcAft>
                          <a:spcPts val="800"/>
                        </a:spcAft>
                      </a:pPr>
                      <a:r>
                        <a:rPr lang="pl-PL" sz="2000" dirty="0">
                          <a:effectLst/>
                          <a:latin typeface="Calibri" panose="020F0502020204030204" pitchFamily="34" charset="0"/>
                          <a:ea typeface="Arial" panose="020B0604020202020204" pitchFamily="34" charset="0"/>
                          <a:cs typeface="Calibri" panose="020F0502020204030204" pitchFamily="34" charset="0"/>
                        </a:rPr>
                        <a:t>zaburzenia nerwicowe </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pl-PL" sz="2000" dirty="0">
                          <a:effectLst/>
                          <a:latin typeface="Calibri" panose="020F0502020204030204" pitchFamily="34" charset="0"/>
                          <a:ea typeface="Arial" panose="020B0604020202020204" pitchFamily="34" charset="0"/>
                          <a:cs typeface="Calibri" panose="020F0502020204030204" pitchFamily="34" charset="0"/>
                        </a:rPr>
                        <a:t>fobie, lęk paniczny, zaburzenie depresyjne         i lękowe mieszane, natręctwa, zaburzenia adaptacyjne</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4852569"/>
                  </a:ext>
                </a:extLst>
              </a:tr>
              <a:tr h="710885">
                <a:tc>
                  <a:txBody>
                    <a:bodyPr/>
                    <a:lstStyle/>
                    <a:p>
                      <a:pPr algn="just">
                        <a:lnSpc>
                          <a:spcPct val="107000"/>
                        </a:lnSpc>
                        <a:spcAft>
                          <a:spcPts val="800"/>
                        </a:spcAft>
                      </a:pPr>
                      <a:r>
                        <a:rPr lang="pl-PL" sz="2000" dirty="0">
                          <a:effectLst/>
                          <a:latin typeface="Calibri" panose="020F0502020204030204" pitchFamily="34" charset="0"/>
                          <a:ea typeface="Arial" panose="020B0604020202020204" pitchFamily="34" charset="0"/>
                          <a:cs typeface="Calibri" panose="020F0502020204030204" pitchFamily="34" charset="0"/>
                        </a:rPr>
                        <a:t>zaburzenia osobowości </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pl-PL" sz="2000" dirty="0">
                          <a:effectLst/>
                          <a:latin typeface="Calibri" panose="020F0502020204030204" pitchFamily="34" charset="0"/>
                          <a:ea typeface="Arial" panose="020B0604020202020204" pitchFamily="34" charset="0"/>
                          <a:cs typeface="Calibri" panose="020F0502020204030204" pitchFamily="34" charset="0"/>
                        </a:rPr>
                        <a:t>osobowość zależna, chwiejna emocjonalnie, unikająca</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2325059"/>
                  </a:ext>
                </a:extLst>
              </a:tr>
              <a:tr h="347374">
                <a:tc>
                  <a:txBody>
                    <a:bodyPr/>
                    <a:lstStyle/>
                    <a:p>
                      <a:pPr algn="just">
                        <a:lnSpc>
                          <a:spcPct val="107000"/>
                        </a:lnSpc>
                        <a:spcAft>
                          <a:spcPts val="800"/>
                        </a:spcAft>
                      </a:pPr>
                      <a:r>
                        <a:rPr lang="pl-PL" sz="2000">
                          <a:effectLst/>
                          <a:latin typeface="Calibri" panose="020F0502020204030204" pitchFamily="34" charset="0"/>
                          <a:ea typeface="Arial" panose="020B0604020202020204" pitchFamily="34" charset="0"/>
                          <a:cs typeface="Calibri" panose="020F0502020204030204" pitchFamily="34" charset="0"/>
                        </a:rPr>
                        <a:t>zaburzenia odżywiania </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pl-PL" sz="2000">
                          <a:effectLst/>
                          <a:latin typeface="Calibri" panose="020F0502020204030204" pitchFamily="34" charset="0"/>
                          <a:ea typeface="Arial" panose="020B0604020202020204" pitchFamily="34" charset="0"/>
                          <a:cs typeface="Calibri" panose="020F0502020204030204" pitchFamily="34" charset="0"/>
                        </a:rPr>
                        <a:t>anoreksja, bulimia</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8670919"/>
                  </a:ext>
                </a:extLst>
              </a:tr>
              <a:tr h="710885">
                <a:tc>
                  <a:txBody>
                    <a:bodyPr/>
                    <a:lstStyle/>
                    <a:p>
                      <a:pPr algn="just">
                        <a:lnSpc>
                          <a:spcPct val="107000"/>
                        </a:lnSpc>
                        <a:spcAft>
                          <a:spcPts val="800"/>
                        </a:spcAft>
                      </a:pPr>
                      <a:r>
                        <a:rPr lang="pl-PL" sz="2000">
                          <a:effectLst/>
                          <a:latin typeface="Calibri" panose="020F0502020204030204" pitchFamily="34" charset="0"/>
                          <a:ea typeface="Arial" panose="020B0604020202020204" pitchFamily="34" charset="0"/>
                          <a:cs typeface="Calibri" panose="020F0502020204030204" pitchFamily="34" charset="0"/>
                        </a:rPr>
                        <a:t>zaburzenia afektywne</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pl-PL" sz="2000" dirty="0">
                          <a:effectLst/>
                          <a:latin typeface="Calibri" panose="020F0502020204030204" pitchFamily="34" charset="0"/>
                          <a:ea typeface="Arial" panose="020B0604020202020204" pitchFamily="34" charset="0"/>
                          <a:cs typeface="Calibri" panose="020F0502020204030204" pitchFamily="34" charset="0"/>
                        </a:rPr>
                        <a:t>zaburzenia afektywne dwubiegunowe, zaburzenia depresyjne,</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192679"/>
                  </a:ext>
                </a:extLst>
              </a:tr>
              <a:tr h="710885">
                <a:tc>
                  <a:txBody>
                    <a:bodyPr/>
                    <a:lstStyle/>
                    <a:p>
                      <a:pPr algn="just">
                        <a:lnSpc>
                          <a:spcPct val="107000"/>
                        </a:lnSpc>
                        <a:spcAft>
                          <a:spcPts val="800"/>
                        </a:spcAft>
                      </a:pPr>
                      <a:r>
                        <a:rPr lang="pl-PL" sz="2000" dirty="0">
                          <a:effectLst/>
                          <a:latin typeface="Calibri" panose="020F0502020204030204" pitchFamily="34" charset="0"/>
                          <a:ea typeface="Arial" panose="020B0604020202020204" pitchFamily="34" charset="0"/>
                          <a:cs typeface="Calibri" panose="020F0502020204030204" pitchFamily="34" charset="0"/>
                        </a:rPr>
                        <a:t>zaburzenia psychotyczne</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pl-PL" sz="2000" dirty="0">
                          <a:effectLst/>
                          <a:latin typeface="Calibri" panose="020F0502020204030204" pitchFamily="34" charset="0"/>
                          <a:ea typeface="Arial" panose="020B0604020202020204" pitchFamily="34" charset="0"/>
                          <a:cs typeface="Calibri" panose="020F0502020204030204" pitchFamily="34" charset="0"/>
                        </a:rPr>
                        <a:t>schizofrenia, zaburzenia urojeniowe, zespół paranoidalny</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8441814"/>
                  </a:ext>
                </a:extLst>
              </a:tr>
              <a:tr h="710885">
                <a:tc>
                  <a:txBody>
                    <a:bodyPr/>
                    <a:lstStyle/>
                    <a:p>
                      <a:pPr algn="just">
                        <a:lnSpc>
                          <a:spcPct val="107000"/>
                        </a:lnSpc>
                        <a:spcAft>
                          <a:spcPts val="800"/>
                        </a:spcAft>
                      </a:pPr>
                      <a:r>
                        <a:rPr lang="pl-PL" sz="2000" dirty="0">
                          <a:effectLst/>
                          <a:latin typeface="Calibri" panose="020F0502020204030204" pitchFamily="34" charset="0"/>
                          <a:ea typeface="Arial" panose="020B0604020202020204" pitchFamily="34" charset="0"/>
                          <a:cs typeface="Calibri" panose="020F0502020204030204" pitchFamily="34" charset="0"/>
                        </a:rPr>
                        <a:t>uzależnienie od substancji psychoaktywnych</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pl-PL" sz="2000" dirty="0">
                          <a:effectLst/>
                          <a:latin typeface="Calibri" panose="020F0502020204030204" pitchFamily="34" charset="0"/>
                          <a:ea typeface="Calibri" panose="020F0502020204030204" pitchFamily="34" charset="0"/>
                          <a:cs typeface="Times New Roman" panose="02020603050405020304" pitchFamily="18" charset="0"/>
                        </a:rPr>
                        <a:t>uzależnienie od alkoholu, narkotyków, leków nasennych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260156"/>
                  </a:ext>
                </a:extLst>
              </a:tr>
            </a:tbl>
          </a:graphicData>
        </a:graphic>
      </p:graphicFrame>
      <p:sp>
        <p:nvSpPr>
          <p:cNvPr id="3" name="Rectangle 1">
            <a:extLst>
              <a:ext uri="{FF2B5EF4-FFF2-40B4-BE49-F238E27FC236}">
                <a16:creationId xmlns:a16="http://schemas.microsoft.com/office/drawing/2014/main" id="{771F105A-7399-46FF-BEF6-AAE556FA6058}"/>
              </a:ext>
            </a:extLst>
          </p:cNvPr>
          <p:cNvSpPr>
            <a:spLocks noChangeArrowheads="1"/>
          </p:cNvSpPr>
          <p:nvPr/>
        </p:nvSpPr>
        <p:spPr bwMode="auto">
          <a:xfrm>
            <a:off x="876910" y="335788"/>
            <a:ext cx="1043817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altLang="pl-PL"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Wybrane grupy zaburzeń psychicznych </a:t>
            </a:r>
            <a:br>
              <a:rPr kumimoji="0" lang="pl-PL" altLang="pl-PL"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pl-PL" altLang="pl-PL"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 ujęciu klasyfikacji ICD-10 – uproszczony schemat</a:t>
            </a:r>
            <a:endParaRPr kumimoji="0" lang="pl-PL" altLang="pl-PL"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67114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CF1728AB-8AC1-4628-B35C-78A008DCEF74}"/>
              </a:ext>
            </a:extLst>
          </p:cNvPr>
          <p:cNvSpPr txBox="1"/>
          <p:nvPr/>
        </p:nvSpPr>
        <p:spPr>
          <a:xfrm>
            <a:off x="728082" y="1443841"/>
            <a:ext cx="10426390"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pl-PL" sz="2400" b="1" i="0" u="none" strike="noStrike" kern="1200" cap="none" spc="0" normalizeH="0" baseline="0" noProof="0" dirty="0">
                <a:ln>
                  <a:noFill/>
                </a:ln>
                <a:solidFill>
                  <a:prstClr val="black"/>
                </a:solidFill>
                <a:effectLst/>
                <a:uLnTx/>
                <a:uFillTx/>
                <a:latin typeface="Calibri" panose="020F0502020204030204"/>
                <a:ea typeface="+mn-ea"/>
                <a:cs typeface="+mn-cs"/>
              </a:rPr>
              <a:t>epizodyczny</a:t>
            </a: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 - doświadczamy jednego epizodu chorobowego, trwającego tygodnie czy miesiące, ustępującego samoistnie lub wskutek poddania się odpowiedniej terapii - tak mogą przebiegać reakcje emocjonalne na sytuacje kryzysowe, niektóre zaburzenia lękowe czy pojedyncze epizody depresji;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pl-PL" sz="2400" b="1" i="0" u="none" strike="noStrike" kern="1200" cap="none" spc="0" normalizeH="0" baseline="0" noProof="0" dirty="0">
                <a:ln>
                  <a:noFill/>
                </a:ln>
                <a:solidFill>
                  <a:prstClr val="black"/>
                </a:solidFill>
                <a:effectLst/>
                <a:uLnTx/>
                <a:uFillTx/>
                <a:latin typeface="Calibri" panose="020F0502020204030204"/>
                <a:ea typeface="+mn-ea"/>
                <a:cs typeface="+mn-cs"/>
              </a:rPr>
              <a:t>nawracający </a:t>
            </a: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 dochodzi do kolejnych zaostrzeń choroby, ale w okresie remisji objawy ustępują zupełnie lub w stopniu znacznym, pozwalającym na powrót do dobrego funkcjonowania - tak często przebiega depresja i schizofrenia;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pl-PL" sz="2400" b="1" i="0" u="none" strike="noStrike" kern="1200" cap="none" spc="0" normalizeH="0" baseline="0" noProof="0" dirty="0">
                <a:ln>
                  <a:noFill/>
                </a:ln>
                <a:solidFill>
                  <a:prstClr val="black"/>
                </a:solidFill>
                <a:effectLst/>
                <a:uLnTx/>
                <a:uFillTx/>
                <a:latin typeface="Calibri" panose="020F0502020204030204"/>
                <a:ea typeface="+mn-ea"/>
                <a:cs typeface="+mn-cs"/>
              </a:rPr>
              <a:t>przewlekły</a:t>
            </a: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 - objawy są utrwalone, mogą się nasilać z czasem trwania choroby - tak przebiega większość chorób związanych z zaburzeniami pamięci.</a:t>
            </a:r>
          </a:p>
        </p:txBody>
      </p:sp>
      <p:sp>
        <p:nvSpPr>
          <p:cNvPr id="5" name="pole tekstowe 4">
            <a:extLst>
              <a:ext uri="{FF2B5EF4-FFF2-40B4-BE49-F238E27FC236}">
                <a16:creationId xmlns:a16="http://schemas.microsoft.com/office/drawing/2014/main" id="{110AA912-9BC2-4954-99F3-FC6527BB5021}"/>
              </a:ext>
            </a:extLst>
          </p:cNvPr>
          <p:cNvSpPr txBox="1"/>
          <p:nvPr/>
        </p:nvSpPr>
        <p:spPr>
          <a:xfrm>
            <a:off x="728082" y="735955"/>
            <a:ext cx="1073583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rPr>
              <a:t>Zaburzenia psychiczne mogą mieć różny przebieg:</a:t>
            </a:r>
          </a:p>
        </p:txBody>
      </p:sp>
    </p:spTree>
    <p:extLst>
      <p:ext uri="{BB962C8B-B14F-4D97-AF65-F5344CB8AC3E}">
        <p14:creationId xmlns:p14="http://schemas.microsoft.com/office/powerpoint/2010/main" val="2253640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42393DFB-E1BE-4437-9102-459866AD973A}"/>
              </a:ext>
            </a:extLst>
          </p:cNvPr>
          <p:cNvSpPr txBox="1"/>
          <p:nvPr/>
        </p:nvSpPr>
        <p:spPr>
          <a:xfrm>
            <a:off x="1207363" y="355107"/>
            <a:ext cx="960563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rPr>
              <a:t>Zaburzenia psychotyczne</a:t>
            </a:r>
          </a:p>
        </p:txBody>
      </p:sp>
      <p:sp>
        <p:nvSpPr>
          <p:cNvPr id="3" name="pole tekstowe 2">
            <a:extLst>
              <a:ext uri="{FF2B5EF4-FFF2-40B4-BE49-F238E27FC236}">
                <a16:creationId xmlns:a16="http://schemas.microsoft.com/office/drawing/2014/main" id="{6513919F-6711-423F-A11A-B88FB6E3B7B0}"/>
              </a:ext>
            </a:extLst>
          </p:cNvPr>
          <p:cNvSpPr txBox="1"/>
          <p:nvPr/>
        </p:nvSpPr>
        <p:spPr>
          <a:xfrm>
            <a:off x="1071239" y="1340528"/>
            <a:ext cx="10049522" cy="532453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a:ln>
                  <a:noFill/>
                </a:ln>
                <a:solidFill>
                  <a:prstClr val="black"/>
                </a:solidFill>
                <a:effectLst/>
                <a:uLnTx/>
                <a:uFillTx/>
                <a:latin typeface="Calibri" panose="020F0502020204030204"/>
                <a:ea typeface="+mn-ea"/>
                <a:cs typeface="+mn-cs"/>
              </a:rPr>
              <a:t>Psychozy</a:t>
            </a: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 – szeroka grupa zaburzeń o rozmaitej etiologii, przebiegu i odpowiedzi na leczenie.  Kluczowym elementem jest obecność znacznych zakłóceń w percepcji rzeczywistości.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Zgodnie z Ustawą o ochronie zdrowia psychicznego,  zaburzenia psychotyczne są synonimiczne dla kategorii choroby psychicznej.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a:ln>
                  <a:noFill/>
                </a:ln>
                <a:solidFill>
                  <a:prstClr val="black"/>
                </a:solidFill>
                <a:effectLst/>
                <a:uLnTx/>
                <a:uFillTx/>
                <a:latin typeface="Calibri" panose="020F0502020204030204"/>
                <a:ea typeface="+mn-ea"/>
                <a:cs typeface="+mn-cs"/>
              </a:rPr>
              <a:t>Podstawowe objawy zaburzeń psychotycznych:</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Formalne zaburzenia myślenia – przyśpieszenie/spowolnienie myślenia, otamowanie, słowotok, rozwlekłość wypowiedzi, niespójność, rozkojarzenie, brak odniesienie do rzeczywistości (</a:t>
            </a:r>
            <a:r>
              <a:rPr kumimoji="0" lang="pl-PL" sz="2000" b="0" i="0" u="none" strike="noStrike" kern="1200" cap="none" spc="0" normalizeH="0" baseline="0" noProof="0" dirty="0" err="1">
                <a:ln>
                  <a:noFill/>
                </a:ln>
                <a:solidFill>
                  <a:prstClr val="black"/>
                </a:solidFill>
                <a:effectLst/>
                <a:uLnTx/>
                <a:uFillTx/>
                <a:latin typeface="Calibri" panose="020F0502020204030204"/>
                <a:ea typeface="+mn-ea"/>
                <a:cs typeface="+mn-cs"/>
              </a:rPr>
              <a:t>dereizm</a:t>
            </a: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Zaburzenie treści myślenia/urojenia</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Zaburzenia spostrzegania – iluzje, halucynacje, omamy</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Zaburzenia ruchu i napędu,</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Zaburzenia w obrębie przeżywania.</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a:ln>
                  <a:noFill/>
                </a:ln>
                <a:solidFill>
                  <a:prstClr val="black"/>
                </a:solidFill>
                <a:effectLst/>
                <a:uLnTx/>
                <a:uFillTx/>
                <a:latin typeface="Calibri" panose="020F0502020204030204"/>
                <a:ea typeface="+mn-ea"/>
                <a:cs typeface="+mn-cs"/>
              </a:rPr>
              <a:t>Charakter trudności komunikacyjnych zależy od etapu choroby, jej podłoża i efektywności leczenia. </a:t>
            </a:r>
          </a:p>
        </p:txBody>
      </p:sp>
    </p:spTree>
    <p:extLst>
      <p:ext uri="{BB962C8B-B14F-4D97-AF65-F5344CB8AC3E}">
        <p14:creationId xmlns:p14="http://schemas.microsoft.com/office/powerpoint/2010/main" val="1782830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42393DFB-E1BE-4437-9102-459866AD973A}"/>
              </a:ext>
            </a:extLst>
          </p:cNvPr>
          <p:cNvSpPr txBox="1"/>
          <p:nvPr/>
        </p:nvSpPr>
        <p:spPr>
          <a:xfrm>
            <a:off x="1242989" y="212604"/>
            <a:ext cx="9605639" cy="1323439"/>
          </a:xfrm>
          <a:prstGeom prst="rect">
            <a:avLst/>
          </a:prstGeom>
          <a:noFill/>
        </p:spPr>
        <p:txBody>
          <a:bodyPr wrap="square" rtlCol="0">
            <a:spAutoFit/>
          </a:bodyPr>
          <a:lstStyle/>
          <a:p>
            <a:pPr lvl="0" algn="ctr">
              <a:defRPr/>
            </a:pPr>
            <a:r>
              <a:rPr lang="pl-PL" sz="4000" b="1" dirty="0">
                <a:solidFill>
                  <a:prstClr val="black"/>
                </a:solidFill>
              </a:rPr>
              <a:t>Wskazówki dotyczące komunikacji z osobą     z zaburzeniami psychotycznymi:</a:t>
            </a:r>
            <a:endPar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ymbol zastępczy zawartości 2"/>
          <p:cNvSpPr txBox="1">
            <a:spLocks/>
          </p:cNvSpPr>
          <p:nvPr/>
        </p:nvSpPr>
        <p:spPr>
          <a:xfrm>
            <a:off x="838200" y="2074200"/>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l-PL" sz="2400" b="1" u="sng"/>
              <a:t>Empatia, zrozumienie </a:t>
            </a:r>
            <a:r>
              <a:rPr lang="pl-PL" sz="2400"/>
              <a:t>– osoba cierpiąca na objawy psychotyczne często znajduje się w ciągłym niepokoju. Mnogość bodźców, których prawdziwość jest podważana przez otoczenie, powoduje u danej osoby dezorientację i poczucie alienacji. Objawy negatywne utrudniają codzienne funkcjonowanie. Warto pamiętać, że ta osoba znalazła się w kryzysie, a naszym zadaniem jest pomóc mu, nie oceniając jego zachowania. Należy przy tym mieć na uwadze, że osoba z zaburzeniami może mieć trudność w odróżnieniu objawów od rzeczywistości, co sprawia mu cierpienie. Warto spróbować wyobrazić sobie sytuację, w której Ty sam znajdujesz się w otoczeniu kilku osób, postrzeganych tak samo realnie, podczas gdy inni przekonują Cię, że część z nich jest wytworem Twojego umysłu.</a:t>
            </a:r>
            <a:endParaRPr lang="pl-PL" sz="2400" dirty="0"/>
          </a:p>
        </p:txBody>
      </p:sp>
    </p:spTree>
    <p:extLst>
      <p:ext uri="{BB962C8B-B14F-4D97-AF65-F5344CB8AC3E}">
        <p14:creationId xmlns:p14="http://schemas.microsoft.com/office/powerpoint/2010/main" val="2521444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88008" y="1997852"/>
            <a:ext cx="10515600" cy="4351338"/>
          </a:xfrm>
        </p:spPr>
        <p:txBody>
          <a:bodyPr>
            <a:normAutofit/>
          </a:bodyPr>
          <a:lstStyle/>
          <a:p>
            <a:pPr algn="just"/>
            <a:r>
              <a:rPr lang="pl-PL" sz="2400" b="1" u="sng" dirty="0"/>
              <a:t>Spokój, opanowanie </a:t>
            </a:r>
            <a:r>
              <a:rPr lang="pl-PL" sz="2400" dirty="0"/>
              <a:t>– w pracy z osobą cierpiącą na zaburzenia osobowości bardzo ważne jest uruchomienie zasobów cierpliwości. Spokojny klimat rozmowy sprzyja budowaniu zaufania, co jest niezwykle ważne dla nawiązywania kontaktu     z osobą, której myślenie charakteryzuje duża sztywność. Spokój sprzyja uporządkowaniu myśli. Dla osoby doznającej objawów wytwórczych, często nieufnej, zwiększa też prawdopodobieństwo umieszczenia naszej osoby poza spektrum podejrzeń i obaw. W tym punkcie warto też zwrócić uwagę na obszar naszych zainteresowań. W przypadku interwencji somatycznej warto skupić się na tych skargach, które sprowadziły daną osobę do Nas. Choć w Naszej konfrontacji     z wypowiedziami osoby z zaburzeniami, może kierować ciekawość, nadmierne wypytywanie o szczegóły chorobowych doznań w obrębie psychiki może być odebrane jako intruzywne.</a:t>
            </a:r>
          </a:p>
        </p:txBody>
      </p:sp>
      <p:sp>
        <p:nvSpPr>
          <p:cNvPr id="5" name="pole tekstowe 4">
            <a:extLst>
              <a:ext uri="{FF2B5EF4-FFF2-40B4-BE49-F238E27FC236}">
                <a16:creationId xmlns:a16="http://schemas.microsoft.com/office/drawing/2014/main" id="{42393DFB-E1BE-4437-9102-459866AD973A}"/>
              </a:ext>
            </a:extLst>
          </p:cNvPr>
          <p:cNvSpPr txBox="1"/>
          <p:nvPr/>
        </p:nvSpPr>
        <p:spPr>
          <a:xfrm>
            <a:off x="1242989" y="212604"/>
            <a:ext cx="9605639" cy="1323439"/>
          </a:xfrm>
          <a:prstGeom prst="rect">
            <a:avLst/>
          </a:prstGeom>
          <a:noFill/>
        </p:spPr>
        <p:txBody>
          <a:bodyPr wrap="square" rtlCol="0">
            <a:spAutoFit/>
          </a:bodyPr>
          <a:lstStyle/>
          <a:p>
            <a:pPr lvl="0" algn="ctr">
              <a:defRPr/>
            </a:pPr>
            <a:r>
              <a:rPr lang="pl-PL" sz="4000" b="1" dirty="0">
                <a:solidFill>
                  <a:prstClr val="black"/>
                </a:solidFill>
              </a:rPr>
              <a:t>Wskazówki dotyczące komunikacji z osobą     z zaburzeniami psychotycznymi:</a:t>
            </a:r>
            <a:endPar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209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84070686-03C2-46BC-AE09-128EE3504538}"/>
              </a:ext>
            </a:extLst>
          </p:cNvPr>
          <p:cNvSpPr txBox="1"/>
          <p:nvPr/>
        </p:nvSpPr>
        <p:spPr>
          <a:xfrm>
            <a:off x="6000749" y="1061561"/>
            <a:ext cx="5648325" cy="550920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Zarówno na poziomie globalnym, jak              i regionalnym, problemy zdrowia psychicznego, jak i recepty na uporanie się </a:t>
            </a:r>
            <a:br>
              <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br>
            <a:r>
              <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z nimi, stały się niesamowicie istotne.          W krajach europejskich, w skali roku,         25-33% ludzi zmaga się z jakimś problemem dotyczącym kondycji psychicznej.</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Badania wykazują, że studenci częściej padają ofiarą zaburzeń psychicznych, niż osoby niestudiujące, będące w tym samym wieku.</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32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n-cs"/>
              </a:rPr>
              <a:t>Dlaczego tak jest? </a:t>
            </a:r>
            <a:endParaRPr kumimoji="0" lang="pl-PL"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 name="pole tekstowe 4">
            <a:extLst>
              <a:ext uri="{FF2B5EF4-FFF2-40B4-BE49-F238E27FC236}">
                <a16:creationId xmlns:a16="http://schemas.microsoft.com/office/drawing/2014/main" id="{25D57E9D-9A86-4817-9574-45EC0CB18E79}"/>
              </a:ext>
            </a:extLst>
          </p:cNvPr>
          <p:cNvSpPr txBox="1"/>
          <p:nvPr/>
        </p:nvSpPr>
        <p:spPr>
          <a:xfrm>
            <a:off x="1143000" y="428625"/>
            <a:ext cx="13906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0" i="0" u="none" strike="noStrike" kern="1200" cap="none" spc="0" normalizeH="0" baseline="0" noProof="0" dirty="0">
                <a:ln>
                  <a:noFill/>
                </a:ln>
                <a:solidFill>
                  <a:prstClr val="black"/>
                </a:solidFill>
                <a:effectLst/>
                <a:uLnTx/>
                <a:uFillTx/>
                <a:latin typeface="Calibri" panose="020F0502020204030204"/>
                <a:ea typeface="+mn-ea"/>
                <a:cs typeface="+mn-cs"/>
              </a:rPr>
              <a:t>Wstęp</a:t>
            </a:r>
          </a:p>
        </p:txBody>
      </p:sp>
      <p:pic>
        <p:nvPicPr>
          <p:cNvPr id="7" name="Obraz 6">
            <a:extLst>
              <a:ext uri="{FF2B5EF4-FFF2-40B4-BE49-F238E27FC236}">
                <a16:creationId xmlns:a16="http://schemas.microsoft.com/office/drawing/2014/main" id="{C4747879-BF62-4C6D-AEB7-6A89CD683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6675"/>
            <a:ext cx="5880100" cy="4394200"/>
          </a:xfrm>
          <a:prstGeom prst="rect">
            <a:avLst/>
          </a:prstGeom>
        </p:spPr>
      </p:pic>
    </p:spTree>
    <p:extLst>
      <p:ext uri="{BB962C8B-B14F-4D97-AF65-F5344CB8AC3E}">
        <p14:creationId xmlns:p14="http://schemas.microsoft.com/office/powerpoint/2010/main" val="3571248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2589105"/>
            <a:ext cx="10515600" cy="4351338"/>
          </a:xfrm>
        </p:spPr>
        <p:txBody>
          <a:bodyPr>
            <a:normAutofit/>
          </a:bodyPr>
          <a:lstStyle/>
          <a:p>
            <a:pPr algn="just"/>
            <a:r>
              <a:rPr lang="pl-PL" sz="2400" b="1" u="sng" dirty="0"/>
              <a:t>Szczerość oraz gotowość do rozmowy </a:t>
            </a:r>
            <a:r>
              <a:rPr lang="pl-PL" sz="2400" dirty="0"/>
              <a:t>– osoby z zaburzeniami osobowości, pomimo deficytów w zakresie percepcji, myślenia i afektu, zwykle są osobami czujnymi i wrażliwymi, łatwo dostrzegającymi rozbieżność pomiędzy zachowaniem a docierającymi do nich komunikatami. Jeżeli nasza postawa wobec danej osoby jest troskliwa, a naszym celem udzielenie mu pomocy, często konieczne jest odniesienie się do jego stanu psychicznego. W procesie terapeutycznym taka szczerość opiera się na głębszym kontakcie, jednak nawet        w jednorazowym spotkaniu ważne jest, abyśmy potrafili, w sposób nienaruszający zaufania, mówić o objawach. </a:t>
            </a:r>
          </a:p>
        </p:txBody>
      </p:sp>
      <p:sp>
        <p:nvSpPr>
          <p:cNvPr id="5" name="pole tekstowe 4">
            <a:extLst>
              <a:ext uri="{FF2B5EF4-FFF2-40B4-BE49-F238E27FC236}">
                <a16:creationId xmlns:a16="http://schemas.microsoft.com/office/drawing/2014/main" id="{42393DFB-E1BE-4437-9102-459866AD973A}"/>
              </a:ext>
            </a:extLst>
          </p:cNvPr>
          <p:cNvSpPr txBox="1"/>
          <p:nvPr/>
        </p:nvSpPr>
        <p:spPr>
          <a:xfrm>
            <a:off x="1242989" y="212604"/>
            <a:ext cx="9605639" cy="1323439"/>
          </a:xfrm>
          <a:prstGeom prst="rect">
            <a:avLst/>
          </a:prstGeom>
          <a:noFill/>
        </p:spPr>
        <p:txBody>
          <a:bodyPr wrap="square" rtlCol="0">
            <a:spAutoFit/>
          </a:bodyPr>
          <a:lstStyle/>
          <a:p>
            <a:pPr lvl="0" algn="ctr">
              <a:defRPr/>
            </a:pPr>
            <a:r>
              <a:rPr lang="pl-PL" sz="4000" b="1" dirty="0">
                <a:solidFill>
                  <a:prstClr val="black"/>
                </a:solidFill>
              </a:rPr>
              <a:t>Wskazówki dotyczące komunikacji z osobą     z zaburzeniami psychotycznymi:</a:t>
            </a:r>
            <a:endPar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694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2506662"/>
            <a:ext cx="10515600" cy="4351338"/>
          </a:xfrm>
        </p:spPr>
        <p:txBody>
          <a:bodyPr>
            <a:normAutofit/>
          </a:bodyPr>
          <a:lstStyle/>
          <a:p>
            <a:pPr algn="just"/>
            <a:r>
              <a:rPr lang="pl-PL" sz="2400" b="1" u="sng" dirty="0"/>
              <a:t>Nie wchodzenie w dyskusję z objawami </a:t>
            </a:r>
            <a:r>
              <a:rPr lang="pl-PL" sz="2400" dirty="0"/>
              <a:t>– tak jak podkreślono we wcześniejszych wskazówkach, objawy psychotyczne są przedmiotem wielokierunkowych oddziaływań psychiatrycznych (farmakologicznych i terapeutycznych).                     W momencie krótkiego kontaktu z chorym, nakierowanego na diagnozę dolegliwości </a:t>
            </a:r>
            <a:r>
              <a:rPr lang="pl-PL" sz="2400" dirty="0" err="1"/>
              <a:t>pozapsychiatrycznych</a:t>
            </a:r>
            <a:r>
              <a:rPr lang="pl-PL" sz="2400" dirty="0"/>
              <a:t>, próba przekonania tej osoby co do błędności przekonań czy nierealności doznań będzie nie tylko nieefektywna, ale także,           z dużą dozą prawdopodobieństwa, spowoduje zerwanie kontaktu i zaniechanie realizacji dalszych działań.</a:t>
            </a:r>
          </a:p>
        </p:txBody>
      </p:sp>
      <p:sp>
        <p:nvSpPr>
          <p:cNvPr id="6" name="pole tekstowe 5">
            <a:extLst>
              <a:ext uri="{FF2B5EF4-FFF2-40B4-BE49-F238E27FC236}">
                <a16:creationId xmlns:a16="http://schemas.microsoft.com/office/drawing/2014/main" id="{42393DFB-E1BE-4437-9102-459866AD973A}"/>
              </a:ext>
            </a:extLst>
          </p:cNvPr>
          <p:cNvSpPr txBox="1"/>
          <p:nvPr/>
        </p:nvSpPr>
        <p:spPr>
          <a:xfrm>
            <a:off x="1242989" y="212604"/>
            <a:ext cx="9605639" cy="1323439"/>
          </a:xfrm>
          <a:prstGeom prst="rect">
            <a:avLst/>
          </a:prstGeom>
          <a:noFill/>
        </p:spPr>
        <p:txBody>
          <a:bodyPr wrap="square" rtlCol="0">
            <a:spAutoFit/>
          </a:bodyPr>
          <a:lstStyle/>
          <a:p>
            <a:pPr lvl="0" algn="ctr">
              <a:defRPr/>
            </a:pPr>
            <a:r>
              <a:rPr lang="pl-PL" sz="4000" b="1" dirty="0">
                <a:solidFill>
                  <a:prstClr val="black"/>
                </a:solidFill>
              </a:rPr>
              <a:t>Wskazówki dotyczące komunikacji z osobą     z zaburzeniami psychotycznymi:</a:t>
            </a:r>
            <a:endPar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838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2269509"/>
            <a:ext cx="10515600" cy="4351338"/>
          </a:xfrm>
        </p:spPr>
        <p:txBody>
          <a:bodyPr/>
          <a:lstStyle/>
          <a:p>
            <a:pPr algn="just"/>
            <a:r>
              <a:rPr lang="pl-PL" sz="2400" b="1" u="sng" dirty="0"/>
              <a:t>Szacunek –</a:t>
            </a:r>
            <a:r>
              <a:rPr lang="pl-PL" sz="2400" dirty="0"/>
              <a:t> osoba, która zachowuje się w sposób dziwaczny, jest ubrana niestandardowo, czy też wypowiada niedorzeczne komunikaty, może powodować reakcje ironiczne czy prześmiewcze. Nawet jeśli jest to dla Ciebie sytuacja nowa, lub też zachowanie tej osoby było zaskakujące, ważne jest zachowanie kontroli nad swoimi reakcjami, także tymi niewerbalnymi. Warto pamiętać, że myśli               i przeżycia osoby chorej stanowią jego wewnętrzny świat, do którego, podobnie jak w przypadku świata przeżyć każdego człowieka, należy podchodzić                       z szacunkiem.</a:t>
            </a:r>
          </a:p>
          <a:p>
            <a:pPr algn="just"/>
            <a:endParaRPr lang="pl-PL" dirty="0"/>
          </a:p>
          <a:p>
            <a:pPr algn="just"/>
            <a:endParaRPr lang="pl-PL" dirty="0"/>
          </a:p>
        </p:txBody>
      </p:sp>
      <p:sp>
        <p:nvSpPr>
          <p:cNvPr id="5" name="pole tekstowe 4">
            <a:extLst>
              <a:ext uri="{FF2B5EF4-FFF2-40B4-BE49-F238E27FC236}">
                <a16:creationId xmlns:a16="http://schemas.microsoft.com/office/drawing/2014/main" id="{42393DFB-E1BE-4437-9102-459866AD973A}"/>
              </a:ext>
            </a:extLst>
          </p:cNvPr>
          <p:cNvSpPr txBox="1"/>
          <p:nvPr/>
        </p:nvSpPr>
        <p:spPr>
          <a:xfrm>
            <a:off x="1242989" y="212604"/>
            <a:ext cx="9605639" cy="1323439"/>
          </a:xfrm>
          <a:prstGeom prst="rect">
            <a:avLst/>
          </a:prstGeom>
          <a:noFill/>
        </p:spPr>
        <p:txBody>
          <a:bodyPr wrap="square" rtlCol="0">
            <a:spAutoFit/>
          </a:bodyPr>
          <a:lstStyle/>
          <a:p>
            <a:pPr lvl="0" algn="ctr">
              <a:defRPr/>
            </a:pPr>
            <a:r>
              <a:rPr lang="pl-PL" sz="4000" b="1" dirty="0">
                <a:solidFill>
                  <a:prstClr val="black"/>
                </a:solidFill>
              </a:rPr>
              <a:t>Wskazówki dotyczące komunikacji z osobą     z zaburzeniami psychotycznymi:</a:t>
            </a:r>
            <a:endPar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134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2141537"/>
            <a:ext cx="10515600" cy="4351338"/>
          </a:xfrm>
        </p:spPr>
        <p:txBody>
          <a:bodyPr>
            <a:normAutofit lnSpcReduction="10000"/>
          </a:bodyPr>
          <a:lstStyle/>
          <a:p>
            <a:pPr algn="just"/>
            <a:r>
              <a:rPr lang="pl-PL" sz="2400" b="1" u="sng" dirty="0"/>
              <a:t>Dbanie o granice osoby z zaburzeniami oraz własne </a:t>
            </a:r>
            <a:r>
              <a:rPr lang="pl-PL" sz="2400" dirty="0"/>
              <a:t>– wszystkie powyższe wskazówki odnośnie komunikacji z osobą z zaburzeniami bazują na skłanianiu do rozumienia objawów i jego podmiotowości. Należy pamiętać, aby dokonywać rozróżnienia pomiędzy osobą a jego chorobą. Osoba choruje, jednak objawy stanowią pewną część jego struktury psychicznej. Elementem podmiotowego traktowania osób z zaburzeniami psychotycznymi jest dostrzeżenie ich zróżnicowania w zakresie cech indywidualnych, takich jak zasoby poznawcze czy cechy osobowościowe. Choć proces chorobowy ma wpływ na powyższe, powinniśmy w kontakcie    z osobą z zaburzeniami przestrzegać ogólnie przyjętych zasad obustronnej komunikacji, bazujących na wzajemnym szacunku                          i zrozumieniu. Zasady te dotyczą także nieakceptowania łamania przez osobę reguł komunikacji, poprzez takie zachowania, jak podnoszenie głosu czy stosowanie wulgaryzmów.</a:t>
            </a:r>
          </a:p>
        </p:txBody>
      </p:sp>
      <p:sp>
        <p:nvSpPr>
          <p:cNvPr id="5" name="pole tekstowe 4">
            <a:extLst>
              <a:ext uri="{FF2B5EF4-FFF2-40B4-BE49-F238E27FC236}">
                <a16:creationId xmlns:a16="http://schemas.microsoft.com/office/drawing/2014/main" id="{42393DFB-E1BE-4437-9102-459866AD973A}"/>
              </a:ext>
            </a:extLst>
          </p:cNvPr>
          <p:cNvSpPr txBox="1"/>
          <p:nvPr/>
        </p:nvSpPr>
        <p:spPr>
          <a:xfrm>
            <a:off x="1242989" y="212604"/>
            <a:ext cx="9605639" cy="1323439"/>
          </a:xfrm>
          <a:prstGeom prst="rect">
            <a:avLst/>
          </a:prstGeom>
          <a:noFill/>
        </p:spPr>
        <p:txBody>
          <a:bodyPr wrap="square" rtlCol="0">
            <a:spAutoFit/>
          </a:bodyPr>
          <a:lstStyle/>
          <a:p>
            <a:pPr lvl="0" algn="ctr">
              <a:defRPr/>
            </a:pPr>
            <a:r>
              <a:rPr lang="pl-PL" sz="4000" b="1" dirty="0">
                <a:solidFill>
                  <a:prstClr val="black"/>
                </a:solidFill>
              </a:rPr>
              <a:t>Wskazówki dotyczące komunikacji z osobą     z zaburzeniami psychotycznymi:</a:t>
            </a:r>
            <a:endPar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98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220E764C-CCB4-4DE5-8878-028DE8DA4CF8}"/>
              </a:ext>
            </a:extLst>
          </p:cNvPr>
          <p:cNvSpPr txBox="1"/>
          <p:nvPr/>
        </p:nvSpPr>
        <p:spPr>
          <a:xfrm>
            <a:off x="985837" y="1745040"/>
            <a:ext cx="10220325"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Jako nastrój definiowany jest stan emocjonalny, który utrzymuje się przez dłuższy czas. Nastrój może być wyrównany, obniżony lub zawyżony.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Poszczególne z zaburzeń nastroju mogą być związane z jego obniżeniem, jak to ma miejsce w różnych rodzajach </a:t>
            </a:r>
            <a:r>
              <a:rPr kumimoji="0" lang="pl-PL" sz="2400" b="0" i="0" u="sng" strike="noStrike" kern="1200" cap="none" spc="0" normalizeH="0" baseline="0" noProof="0" dirty="0">
                <a:ln>
                  <a:noFill/>
                </a:ln>
                <a:solidFill>
                  <a:prstClr val="black"/>
                </a:solidFill>
                <a:effectLst/>
                <a:uLnTx/>
                <a:uFillTx/>
                <a:latin typeface="Calibri" panose="020F0502020204030204"/>
                <a:ea typeface="+mn-ea"/>
                <a:cs typeface="+mn-cs"/>
              </a:rPr>
              <a:t>zaburzeń depresyjnych oraz w dystymii.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Jednak zaburzenia afektywne mogą przybierać także formę zmiennych epizodów obniżonego i podwyższonego nastroju, co spotykane jest w przypadku </a:t>
            </a:r>
            <a:r>
              <a:rPr kumimoji="0" lang="pl-PL" sz="2400" b="0" i="0" u="sng" strike="noStrike" kern="1200" cap="none" spc="0" normalizeH="0" baseline="0" noProof="0" dirty="0">
                <a:ln>
                  <a:noFill/>
                </a:ln>
                <a:solidFill>
                  <a:prstClr val="black"/>
                </a:solidFill>
                <a:effectLst/>
                <a:uLnTx/>
                <a:uFillTx/>
                <a:latin typeface="Calibri" panose="020F0502020204030204"/>
                <a:ea typeface="+mn-ea"/>
                <a:cs typeface="+mn-cs"/>
              </a:rPr>
              <a:t>choroby afektywnej dwubiegunowej czy cyklotymii</a:t>
            </a: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 name="pole tekstowe 4">
            <a:extLst>
              <a:ext uri="{FF2B5EF4-FFF2-40B4-BE49-F238E27FC236}">
                <a16:creationId xmlns:a16="http://schemas.microsoft.com/office/drawing/2014/main" id="{57EF7E1D-43E2-4E58-B4E3-C6706633808E}"/>
              </a:ext>
            </a:extLst>
          </p:cNvPr>
          <p:cNvSpPr txBox="1"/>
          <p:nvPr/>
        </p:nvSpPr>
        <p:spPr>
          <a:xfrm>
            <a:off x="657224" y="421601"/>
            <a:ext cx="1087755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rPr>
              <a:t>Zaburzenia nastroju (afektywne)</a:t>
            </a:r>
          </a:p>
        </p:txBody>
      </p:sp>
    </p:spTree>
    <p:extLst>
      <p:ext uri="{BB962C8B-B14F-4D97-AF65-F5344CB8AC3E}">
        <p14:creationId xmlns:p14="http://schemas.microsoft.com/office/powerpoint/2010/main" val="4056141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FF45F711-9879-459D-8DD9-ECED026DAE18}"/>
              </a:ext>
            </a:extLst>
          </p:cNvPr>
          <p:cNvSpPr txBox="1"/>
          <p:nvPr/>
        </p:nvSpPr>
        <p:spPr>
          <a:xfrm>
            <a:off x="1526959" y="250297"/>
            <a:ext cx="877113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rPr>
              <a:t>Wśród zaburzeń afektywnych wyróżniamy:</a:t>
            </a:r>
          </a:p>
        </p:txBody>
      </p:sp>
      <p:sp>
        <p:nvSpPr>
          <p:cNvPr id="3" name="pole tekstowe 2">
            <a:extLst>
              <a:ext uri="{FF2B5EF4-FFF2-40B4-BE49-F238E27FC236}">
                <a16:creationId xmlns:a16="http://schemas.microsoft.com/office/drawing/2014/main" id="{3A0663DA-17D4-453F-AA82-C63AFE0DDCE4}"/>
              </a:ext>
            </a:extLst>
          </p:cNvPr>
          <p:cNvSpPr txBox="1"/>
          <p:nvPr/>
        </p:nvSpPr>
        <p:spPr>
          <a:xfrm>
            <a:off x="1238434" y="2080429"/>
            <a:ext cx="9715131" cy="40934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a:ln>
                  <a:noFill/>
                </a:ln>
                <a:solidFill>
                  <a:prstClr val="black"/>
                </a:solidFill>
                <a:effectLst/>
                <a:uLnTx/>
                <a:uFillTx/>
                <a:latin typeface="Calibri" panose="020F0502020204030204"/>
                <a:ea typeface="+mn-ea"/>
                <a:cs typeface="+mn-cs"/>
              </a:rPr>
              <a:t>EPIZOD DEPRESJI</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Obniżony nastrój</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Brak energii do działania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Spowolnienie psychoruchowe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Poczucie intelektualnej pustki</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Zaburzenia snu</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Zmniejszony apetyt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Lęk, niepokój</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Niska samoocena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Zaburzenia pamięci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Nierzadko – myśli rezygnacyjne i samobójcze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Występowanie „triady depresyjnej” , tzw. Zespół negatywnych przekonań na temat siebie, otaczającego świata i przyszłości</a:t>
            </a:r>
          </a:p>
        </p:txBody>
      </p:sp>
    </p:spTree>
    <p:extLst>
      <p:ext uri="{BB962C8B-B14F-4D97-AF65-F5344CB8AC3E}">
        <p14:creationId xmlns:p14="http://schemas.microsoft.com/office/powerpoint/2010/main" val="3910169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A6644C5D-6913-4F5D-A368-117BF90547FB}"/>
              </a:ext>
            </a:extLst>
          </p:cNvPr>
          <p:cNvSpPr txBox="1"/>
          <p:nvPr/>
        </p:nvSpPr>
        <p:spPr>
          <a:xfrm>
            <a:off x="2077373" y="560100"/>
            <a:ext cx="783010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rPr>
              <a:t>Wskazówki dotyczące komunikacji     z osobą depresyjną:</a:t>
            </a:r>
          </a:p>
        </p:txBody>
      </p:sp>
      <p:sp>
        <p:nvSpPr>
          <p:cNvPr id="3" name="pole tekstowe 2">
            <a:extLst>
              <a:ext uri="{FF2B5EF4-FFF2-40B4-BE49-F238E27FC236}">
                <a16:creationId xmlns:a16="http://schemas.microsoft.com/office/drawing/2014/main" id="{76E656F8-45B3-472A-8FCC-8097608B0DD6}"/>
              </a:ext>
            </a:extLst>
          </p:cNvPr>
          <p:cNvSpPr txBox="1"/>
          <p:nvPr/>
        </p:nvSpPr>
        <p:spPr>
          <a:xfrm>
            <a:off x="1704510" y="2286058"/>
            <a:ext cx="8575829" cy="2677656"/>
          </a:xfrm>
          <a:prstGeom prst="rect">
            <a:avLst/>
          </a:prstGeom>
          <a:noFill/>
        </p:spPr>
        <p:txBody>
          <a:bodyPr wrap="square" rtlCol="0">
            <a:spAutoFit/>
          </a:bodyPr>
          <a:lstStyle/>
          <a:p>
            <a:pPr>
              <a:defRPr/>
            </a:pPr>
            <a:r>
              <a:rPr lang="pl-PL" sz="2400" dirty="0">
                <a:solidFill>
                  <a:prstClr val="black"/>
                </a:solidFill>
                <a:latin typeface="Calibri" panose="020F0502020204030204" pitchFamily="34" charset="0"/>
                <a:ea typeface="Times New Roman" panose="02020603050405020304" pitchFamily="18" charset="0"/>
              </a:rPr>
              <a:t>1.  Akceptuj i szanuj stan oraz emocje osoby  chorej;</a:t>
            </a:r>
            <a:br>
              <a:rPr lang="pl-PL" sz="2400" dirty="0">
                <a:solidFill>
                  <a:prstClr val="black"/>
                </a:solidFill>
                <a:latin typeface="Calibri" panose="020F0502020204030204" pitchFamily="34" charset="0"/>
                <a:ea typeface="Times New Roman" panose="02020603050405020304" pitchFamily="18" charset="0"/>
              </a:rPr>
            </a:br>
            <a:r>
              <a:rPr lang="pl-PL" sz="2400" dirty="0">
                <a:solidFill>
                  <a:prstClr val="black"/>
                </a:solidFill>
                <a:latin typeface="Calibri" panose="020F0502020204030204" pitchFamily="34" charset="0"/>
                <a:ea typeface="Times New Roman" panose="02020603050405020304" pitchFamily="18" charset="0"/>
              </a:rPr>
              <a:t>2.  Bądź otwarty na potrzeby tej osoby – zapytaj, czy  i jak  możesz pomóc (nie narzucaj swojego zdania)</a:t>
            </a:r>
            <a:br>
              <a:rPr lang="pl-PL" sz="2400" dirty="0">
                <a:solidFill>
                  <a:prstClr val="black"/>
                </a:solidFill>
                <a:latin typeface="Calibri" panose="020F0502020204030204" pitchFamily="34" charset="0"/>
                <a:ea typeface="Times New Roman" panose="02020603050405020304" pitchFamily="18" charset="0"/>
              </a:rPr>
            </a:br>
            <a:r>
              <a:rPr lang="pl-PL" sz="2400" dirty="0">
                <a:solidFill>
                  <a:prstClr val="black"/>
                </a:solidFill>
                <a:latin typeface="Calibri" panose="020F0502020204030204" pitchFamily="34" charset="0"/>
                <a:ea typeface="Times New Roman" panose="02020603050405020304" pitchFamily="18" charset="0"/>
              </a:rPr>
              <a:t>3.  Adekwatnie pomagaj i wspieraj zamiast wyręczać</a:t>
            </a:r>
            <a:br>
              <a:rPr lang="pl-PL" sz="2400" dirty="0">
                <a:solidFill>
                  <a:prstClr val="black"/>
                </a:solidFill>
                <a:latin typeface="Calibri" panose="020F0502020204030204" pitchFamily="34" charset="0"/>
                <a:ea typeface="Times New Roman" panose="02020603050405020304" pitchFamily="18" charset="0"/>
              </a:rPr>
            </a:br>
            <a:r>
              <a:rPr lang="pl-PL" sz="2400" dirty="0">
                <a:solidFill>
                  <a:prstClr val="black"/>
                </a:solidFill>
                <a:latin typeface="Calibri" panose="020F0502020204030204" pitchFamily="34" charset="0"/>
                <a:ea typeface="Times New Roman" panose="02020603050405020304" pitchFamily="18" charset="0"/>
              </a:rPr>
              <a:t>4.  Bądź szczery w  swoich działaniach </a:t>
            </a:r>
            <a:br>
              <a:rPr lang="pl-PL" sz="2400" dirty="0">
                <a:solidFill>
                  <a:prstClr val="black"/>
                </a:solidFill>
                <a:latin typeface="Calibri" panose="020F0502020204030204" pitchFamily="34" charset="0"/>
                <a:ea typeface="Times New Roman" panose="02020603050405020304" pitchFamily="18" charset="0"/>
              </a:rPr>
            </a:br>
            <a:r>
              <a:rPr lang="pl-PL" sz="2400" dirty="0">
                <a:solidFill>
                  <a:prstClr val="black"/>
                </a:solidFill>
                <a:latin typeface="Calibri" panose="020F0502020204030204" pitchFamily="34" charset="0"/>
                <a:ea typeface="Times New Roman" panose="02020603050405020304" pitchFamily="18" charset="0"/>
              </a:rPr>
              <a:t>5.  Przekaż informację o możliwościach leczenia i uzyskania specjalistycznej pomoc.</a:t>
            </a:r>
          </a:p>
        </p:txBody>
      </p:sp>
    </p:spTree>
    <p:extLst>
      <p:ext uri="{BB962C8B-B14F-4D97-AF65-F5344CB8AC3E}">
        <p14:creationId xmlns:p14="http://schemas.microsoft.com/office/powerpoint/2010/main" val="417895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FF45F711-9879-459D-8DD9-ECED026DAE18}"/>
              </a:ext>
            </a:extLst>
          </p:cNvPr>
          <p:cNvSpPr txBox="1"/>
          <p:nvPr/>
        </p:nvSpPr>
        <p:spPr>
          <a:xfrm>
            <a:off x="1526959" y="250297"/>
            <a:ext cx="8771138" cy="1323439"/>
          </a:xfrm>
          <a:prstGeom prst="rect">
            <a:avLst/>
          </a:prstGeom>
          <a:noFill/>
        </p:spPr>
        <p:txBody>
          <a:bodyPr wrap="square" rtlCol="0">
            <a:spAutoFit/>
          </a:bodyPr>
          <a:lstStyle/>
          <a:p>
            <a:pPr lvl="0" algn="ctr">
              <a:defRPr/>
            </a:pPr>
            <a:r>
              <a:rPr lang="pl-PL" sz="4000" b="1" dirty="0">
                <a:solidFill>
                  <a:prstClr val="black"/>
                </a:solidFill>
              </a:rPr>
              <a:t>Kryteria diagnostyczne depresji </a:t>
            </a:r>
          </a:p>
          <a:p>
            <a:pPr lvl="0" algn="ctr">
              <a:defRPr/>
            </a:pPr>
            <a:r>
              <a:rPr lang="pl-PL" sz="4000" b="1" dirty="0">
                <a:solidFill>
                  <a:prstClr val="black"/>
                </a:solidFill>
              </a:rPr>
              <a:t>wg ICD-10:</a:t>
            </a:r>
          </a:p>
        </p:txBody>
      </p:sp>
      <p:sp>
        <p:nvSpPr>
          <p:cNvPr id="3" name="pole tekstowe 2">
            <a:extLst>
              <a:ext uri="{FF2B5EF4-FFF2-40B4-BE49-F238E27FC236}">
                <a16:creationId xmlns:a16="http://schemas.microsoft.com/office/drawing/2014/main" id="{3A0663DA-17D4-453F-AA82-C63AFE0DDCE4}"/>
              </a:ext>
            </a:extLst>
          </p:cNvPr>
          <p:cNvSpPr txBox="1"/>
          <p:nvPr/>
        </p:nvSpPr>
        <p:spPr>
          <a:xfrm>
            <a:off x="1054962" y="1712294"/>
            <a:ext cx="9715131" cy="4401205"/>
          </a:xfrm>
          <a:prstGeom prst="rect">
            <a:avLst/>
          </a:prstGeom>
          <a:noFill/>
        </p:spPr>
        <p:txBody>
          <a:bodyPr wrap="square" rtlCol="0">
            <a:spAutoFit/>
          </a:bodyPr>
          <a:lstStyle/>
          <a:p>
            <a:pPr marL="457200" lvl="0" indent="-457200" algn="just">
              <a:buAutoNum type="arabicPeriod"/>
              <a:defRPr/>
            </a:pPr>
            <a:r>
              <a:rPr lang="pl-PL" sz="2000" b="1" dirty="0">
                <a:solidFill>
                  <a:prstClr val="black"/>
                </a:solidFill>
              </a:rPr>
              <a:t>Co najmniej 2 z 3 objawów podstawowych:</a:t>
            </a:r>
          </a:p>
          <a:p>
            <a:pPr lvl="0" algn="just">
              <a:defRPr/>
            </a:pPr>
            <a:r>
              <a:rPr lang="pl-PL" sz="2000" dirty="0">
                <a:solidFill>
                  <a:prstClr val="black"/>
                </a:solidFill>
              </a:rPr>
              <a:t>*obniżenie nastroju</a:t>
            </a:r>
          </a:p>
          <a:p>
            <a:pPr lvl="0" algn="just">
              <a:defRPr/>
            </a:pPr>
            <a:r>
              <a:rPr lang="pl-PL" sz="2000" dirty="0">
                <a:solidFill>
                  <a:prstClr val="black"/>
                </a:solidFill>
              </a:rPr>
              <a:t>*utrata zainteresowań lub zadowolenia</a:t>
            </a:r>
          </a:p>
          <a:p>
            <a:pPr lvl="0" algn="just">
              <a:defRPr/>
            </a:pPr>
            <a:r>
              <a:rPr lang="pl-PL" sz="2000" dirty="0">
                <a:solidFill>
                  <a:prstClr val="black"/>
                </a:solidFill>
              </a:rPr>
              <a:t>*zmniejszona energia lub zwiększona męczliwość</a:t>
            </a:r>
          </a:p>
          <a:p>
            <a:pPr lvl="0" algn="just">
              <a:defRPr/>
            </a:pPr>
            <a:endParaRPr kumimoji="0" lang="pl-PL" sz="2000" i="0" u="none" strike="noStrike" kern="1200" cap="none" spc="0" normalizeH="0" baseline="0" noProof="0" dirty="0">
              <a:ln>
                <a:noFill/>
              </a:ln>
              <a:solidFill>
                <a:prstClr val="black"/>
              </a:solidFill>
              <a:effectLst/>
              <a:uLnTx/>
              <a:uFillTx/>
              <a:latin typeface="Calibri" panose="020F0502020204030204"/>
            </a:endParaRPr>
          </a:p>
          <a:p>
            <a:pPr lvl="0" algn="just">
              <a:defRPr/>
            </a:pPr>
            <a:r>
              <a:rPr lang="pl-PL" sz="2000" b="1" dirty="0">
                <a:solidFill>
                  <a:prstClr val="black"/>
                </a:solidFill>
              </a:rPr>
              <a:t>2. Objawy dodatkowe w liczbie koniecznej dla uzyskania (łącznie z objawami podstawowymi) nie mniej niż 4 objawów:</a:t>
            </a:r>
          </a:p>
          <a:p>
            <a:pPr lvl="0" algn="just">
              <a:defRPr/>
            </a:pPr>
            <a:r>
              <a:rPr lang="pl-PL" sz="2000" dirty="0">
                <a:solidFill>
                  <a:prstClr val="black"/>
                </a:solidFill>
              </a:rPr>
              <a:t>*spadek zaufania lub szacunku do siebie</a:t>
            </a:r>
          </a:p>
          <a:p>
            <a:pPr lvl="0" algn="just">
              <a:defRPr/>
            </a:pPr>
            <a:r>
              <a:rPr lang="pl-PL" sz="2000" dirty="0">
                <a:solidFill>
                  <a:prstClr val="black"/>
                </a:solidFill>
              </a:rPr>
              <a:t>*nieracjonalne poczucie wyrzutów sumienia lub nadmiernej a nieuzasadnionej winy</a:t>
            </a:r>
          </a:p>
          <a:p>
            <a:pPr lvl="0" algn="just">
              <a:defRPr/>
            </a:pPr>
            <a:r>
              <a:rPr lang="pl-PL" sz="2000" dirty="0">
                <a:solidFill>
                  <a:prstClr val="black"/>
                </a:solidFill>
              </a:rPr>
              <a:t>*nawracające myśli o śmierci lub samobójstwie, albo jakiekolwiek zachowania samobójcze</a:t>
            </a:r>
          </a:p>
          <a:p>
            <a:pPr lvl="0" algn="just">
              <a:defRPr/>
            </a:pPr>
            <a:r>
              <a:rPr lang="pl-PL" sz="2000" dirty="0">
                <a:solidFill>
                  <a:prstClr val="black"/>
                </a:solidFill>
              </a:rPr>
              <a:t>*skargi na zmniejszoną zdolność myślenia lub skupiania się</a:t>
            </a:r>
          </a:p>
          <a:p>
            <a:pPr lvl="0" algn="just">
              <a:defRPr/>
            </a:pPr>
            <a:r>
              <a:rPr lang="pl-PL" sz="2000" dirty="0">
                <a:solidFill>
                  <a:prstClr val="black"/>
                </a:solidFill>
              </a:rPr>
              <a:t>*zmiany w zakresie aktywności psychoruchowej (pobudzenie lub zahamowanie)</a:t>
            </a:r>
          </a:p>
          <a:p>
            <a:pPr lvl="0" algn="just">
              <a:defRPr/>
            </a:pPr>
            <a:r>
              <a:rPr lang="pl-PL" sz="2000" dirty="0">
                <a:solidFill>
                  <a:prstClr val="black"/>
                </a:solidFill>
              </a:rPr>
              <a:t>*zaburzenia snu</a:t>
            </a:r>
          </a:p>
          <a:p>
            <a:pPr lvl="0" algn="just">
              <a:defRPr/>
            </a:pPr>
            <a:r>
              <a:rPr lang="pl-PL" sz="2000" dirty="0">
                <a:solidFill>
                  <a:prstClr val="black"/>
                </a:solidFill>
              </a:rPr>
              <a:t>*zmiany łaknienia wraz z odpowiednią zmianą wagi</a:t>
            </a:r>
            <a:endParaRPr kumimoji="0" lang="pl-PL" sz="200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1908336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FF45F711-9879-459D-8DD9-ECED026DAE18}"/>
              </a:ext>
            </a:extLst>
          </p:cNvPr>
          <p:cNvSpPr txBox="1"/>
          <p:nvPr/>
        </p:nvSpPr>
        <p:spPr>
          <a:xfrm>
            <a:off x="1526959" y="250297"/>
            <a:ext cx="8771138" cy="1323439"/>
          </a:xfrm>
          <a:prstGeom prst="rect">
            <a:avLst/>
          </a:prstGeom>
          <a:noFill/>
        </p:spPr>
        <p:txBody>
          <a:bodyPr wrap="square" rtlCol="0">
            <a:spAutoFit/>
          </a:bodyPr>
          <a:lstStyle/>
          <a:p>
            <a:pPr lvl="0" algn="ctr">
              <a:defRPr/>
            </a:pPr>
            <a:r>
              <a:rPr lang="pl-PL" sz="4000" b="1" dirty="0">
                <a:solidFill>
                  <a:prstClr val="black"/>
                </a:solidFill>
              </a:rPr>
              <a:t>Kryteria diagnostyczne depresji </a:t>
            </a:r>
          </a:p>
          <a:p>
            <a:pPr lvl="0" algn="ctr">
              <a:defRPr/>
            </a:pPr>
            <a:r>
              <a:rPr lang="pl-PL" sz="4000" b="1" dirty="0">
                <a:solidFill>
                  <a:prstClr val="black"/>
                </a:solidFill>
              </a:rPr>
              <a:t>wg ICD-10:</a:t>
            </a:r>
          </a:p>
        </p:txBody>
      </p:sp>
      <p:sp>
        <p:nvSpPr>
          <p:cNvPr id="3" name="pole tekstowe 2">
            <a:extLst>
              <a:ext uri="{FF2B5EF4-FFF2-40B4-BE49-F238E27FC236}">
                <a16:creationId xmlns:a16="http://schemas.microsoft.com/office/drawing/2014/main" id="{3A0663DA-17D4-453F-AA82-C63AFE0DDCE4}"/>
              </a:ext>
            </a:extLst>
          </p:cNvPr>
          <p:cNvSpPr txBox="1"/>
          <p:nvPr/>
        </p:nvSpPr>
        <p:spPr>
          <a:xfrm>
            <a:off x="1054962" y="1712294"/>
            <a:ext cx="9715131" cy="1785104"/>
          </a:xfrm>
          <a:prstGeom prst="rect">
            <a:avLst/>
          </a:prstGeom>
          <a:noFill/>
        </p:spPr>
        <p:txBody>
          <a:bodyPr wrap="square" rtlCol="0">
            <a:spAutoFit/>
          </a:bodyPr>
          <a:lstStyle/>
          <a:p>
            <a:pPr lvl="0" algn="just">
              <a:defRPr/>
            </a:pPr>
            <a:r>
              <a:rPr lang="pl-PL" sz="2000" b="1" dirty="0">
                <a:solidFill>
                  <a:prstClr val="black"/>
                </a:solidFill>
              </a:rPr>
              <a:t>3. ocena nasilenia epizodu</a:t>
            </a:r>
            <a:endParaRPr lang="pl-PL" dirty="0"/>
          </a:p>
          <a:p>
            <a:r>
              <a:rPr lang="pl-PL" dirty="0"/>
              <a:t>*epizod lekki - 4-5 objawów </a:t>
            </a:r>
          </a:p>
          <a:p>
            <a:r>
              <a:rPr lang="pl-PL" dirty="0"/>
              <a:t>*epizod umiarkowany - 6-7 objawów </a:t>
            </a:r>
          </a:p>
          <a:p>
            <a:r>
              <a:rPr lang="pl-PL" dirty="0"/>
              <a:t>*epizod ciężki - ≥ 8 objawów </a:t>
            </a:r>
          </a:p>
          <a:p>
            <a:endParaRPr lang="pl-PL" dirty="0"/>
          </a:p>
          <a:p>
            <a:r>
              <a:rPr lang="pl-PL" b="1" dirty="0"/>
              <a:t>4. czas trwania objawów min. 2 tygodnie </a:t>
            </a:r>
          </a:p>
        </p:txBody>
      </p:sp>
    </p:spTree>
    <p:extLst>
      <p:ext uri="{BB962C8B-B14F-4D97-AF65-F5344CB8AC3E}">
        <p14:creationId xmlns:p14="http://schemas.microsoft.com/office/powerpoint/2010/main" val="2841486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7DA8CA4-55D1-46B6-999B-69AA56B12BEE}"/>
              </a:ext>
            </a:extLst>
          </p:cNvPr>
          <p:cNvSpPr txBox="1"/>
          <p:nvPr/>
        </p:nvSpPr>
        <p:spPr>
          <a:xfrm>
            <a:off x="3048930" y="405599"/>
            <a:ext cx="6094140" cy="72173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pl-PL"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a:t>
            </a:r>
            <a:r>
              <a:rPr kumimoji="0" lang="pl-PL"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epresja i myśli samobójcze</a:t>
            </a:r>
            <a:endParaRPr kumimoji="0" lang="pl-PL"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BEDECC70-150E-4083-8BAF-97F34752936D}"/>
              </a:ext>
            </a:extLst>
          </p:cNvPr>
          <p:cNvSpPr txBox="1"/>
          <p:nvPr/>
        </p:nvSpPr>
        <p:spPr>
          <a:xfrm>
            <a:off x="705779" y="1620544"/>
            <a:ext cx="10780441" cy="465960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dirty="0">
                <a:ln>
                  <a:noFill/>
                </a:ln>
                <a:solidFill>
                  <a:prstClr val="black"/>
                </a:solidFill>
                <a:effectLst/>
                <a:uLnTx/>
                <a:uFillTx/>
                <a:ea typeface="Times New Roman" panose="02020603050405020304" pitchFamily="18" charset="0"/>
                <a:cs typeface="+mn-cs"/>
              </a:rPr>
              <a:t>Rodzaj oraz nasilenie objawów depresji są sprawą indywidualną. Istotne jest jednak wczesne ich wychwycenie, gdyż </a:t>
            </a:r>
            <a:r>
              <a:rPr kumimoji="0" lang="pl-PL" sz="2000" b="1" i="0" u="none" strike="noStrike" kern="1200" cap="none" spc="0" normalizeH="0" baseline="0" noProof="0" dirty="0">
                <a:ln>
                  <a:noFill/>
                </a:ln>
                <a:solidFill>
                  <a:prstClr val="black"/>
                </a:solidFill>
                <a:effectLst/>
                <a:uLnTx/>
                <a:uFillTx/>
                <a:ea typeface="Times New Roman" panose="02020603050405020304" pitchFamily="18" charset="0"/>
                <a:cs typeface="+mn-cs"/>
              </a:rPr>
              <a:t>depresja zwiększa ryzyko popełnienia samobójstwa</a:t>
            </a:r>
            <a:r>
              <a:rPr kumimoji="0" lang="pl-PL" sz="2000" b="0" i="0" u="none" strike="noStrike" kern="1200" cap="none" spc="0" normalizeH="0" baseline="0" noProof="0" dirty="0">
                <a:ln>
                  <a:noFill/>
                </a:ln>
                <a:solidFill>
                  <a:prstClr val="black"/>
                </a:solidFill>
                <a:effectLst/>
                <a:uLnTx/>
                <a:uFillTx/>
                <a:ea typeface="Times New Roman" panose="02020603050405020304" pitchFamily="18" charset="0"/>
                <a:cs typeface="+mn-cs"/>
              </a:rPr>
              <a:t> przez chorą osobę!</a:t>
            </a:r>
            <a:br>
              <a:rPr kumimoji="0" lang="pl-PL" sz="2000" b="0" i="0" u="none" strike="noStrike" kern="1200" cap="none" spc="0" normalizeH="0" baseline="0" noProof="0" dirty="0">
                <a:ln>
                  <a:noFill/>
                </a:ln>
                <a:solidFill>
                  <a:prstClr val="black"/>
                </a:solidFill>
                <a:effectLst/>
                <a:uLnTx/>
                <a:uFillTx/>
                <a:ea typeface="Times New Roman" panose="02020603050405020304" pitchFamily="18" charset="0"/>
                <a:cs typeface="+mn-cs"/>
              </a:rPr>
            </a:br>
            <a:r>
              <a:rPr kumimoji="0" lang="pl-PL" sz="2000" b="0" i="0" u="none" strike="noStrike" kern="1200" cap="none" spc="0" normalizeH="0" baseline="0" noProof="0" dirty="0">
                <a:ln>
                  <a:noFill/>
                </a:ln>
                <a:solidFill>
                  <a:prstClr val="black"/>
                </a:solidFill>
                <a:effectLst/>
                <a:uLnTx/>
                <a:uFillTx/>
                <a:ea typeface="Times New Roman" panose="02020603050405020304" pitchFamily="18" charset="0"/>
                <a:cs typeface="+mn-cs"/>
              </a:rPr>
              <a:t>Dla człowieka z depresją jest to jedyna ucieczka przed ciągłym uczuciem bezsilności.</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pl-PL" sz="2000" b="0" i="0" u="none" strike="noStrike" kern="1200" cap="none" spc="0" normalizeH="0" baseline="0" noProof="0" dirty="0">
              <a:ln>
                <a:noFill/>
              </a:ln>
              <a:solidFill>
                <a:prstClr val="black"/>
              </a:solidFill>
              <a:effectLst/>
              <a:uLnTx/>
              <a:uFillTx/>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2000" b="1" i="0" u="none" strike="noStrike" kern="1200" cap="none" spc="0" normalizeH="0" baseline="0" noProof="0" dirty="0">
                <a:ln>
                  <a:noFill/>
                </a:ln>
                <a:solidFill>
                  <a:prstClr val="black"/>
                </a:solidFill>
                <a:effectLst/>
                <a:uLnTx/>
                <a:uFillTx/>
                <a:ea typeface="Times New Roman" panose="02020603050405020304" pitchFamily="18" charset="0"/>
                <a:cs typeface="+mn-cs"/>
              </a:rPr>
              <a:t>Zdecydowana większość samobójców najpierw przeżywa stres. Prezentują objawy depresji. Nie śpią, są nieobecni myślami, nadużywają alkoholu. </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pl-PL" sz="2000" b="0" i="0" u="none" strike="noStrike" kern="1200" cap="none" spc="0" normalizeH="0" baseline="0" noProof="0" dirty="0">
              <a:ln>
                <a:noFill/>
              </a:ln>
              <a:solidFill>
                <a:prstClr val="black"/>
              </a:solidFill>
              <a:effectLst/>
              <a:uLnTx/>
              <a:uFillTx/>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dirty="0">
                <a:ln>
                  <a:noFill/>
                </a:ln>
                <a:solidFill>
                  <a:prstClr val="black"/>
                </a:solidFill>
                <a:effectLst/>
                <a:uLnTx/>
                <a:uFillTx/>
                <a:ea typeface="Times New Roman" panose="02020603050405020304" pitchFamily="18" charset="0"/>
                <a:cs typeface="+mn-cs"/>
              </a:rPr>
              <a:t>Bardzo niepokojącym sygnałem jest </a:t>
            </a:r>
            <a:r>
              <a:rPr kumimoji="0" lang="pl-PL" sz="2000" b="1" i="0" u="none" strike="noStrike" kern="1200" cap="none" spc="0" normalizeH="0" baseline="0" noProof="0" dirty="0">
                <a:ln>
                  <a:noFill/>
                </a:ln>
                <a:solidFill>
                  <a:prstClr val="black"/>
                </a:solidFill>
                <a:effectLst/>
                <a:uLnTx/>
                <a:uFillTx/>
                <a:ea typeface="Times New Roman" panose="02020603050405020304" pitchFamily="18" charset="0"/>
                <a:cs typeface="+mn-cs"/>
              </a:rPr>
              <a:t>nagła i nieoczekiwana poprawa nastroju</a:t>
            </a:r>
            <a:r>
              <a:rPr kumimoji="0" lang="pl-PL" sz="2000" b="0" i="0" u="none" strike="noStrike" kern="1200" cap="none" spc="0" normalizeH="0" baseline="0" noProof="0" dirty="0">
                <a:ln>
                  <a:noFill/>
                </a:ln>
                <a:solidFill>
                  <a:prstClr val="black"/>
                </a:solidFill>
                <a:effectLst/>
                <a:uLnTx/>
                <a:uFillTx/>
                <a:ea typeface="Times New Roman" panose="02020603050405020304" pitchFamily="18" charset="0"/>
                <a:cs typeface="+mn-cs"/>
              </a:rPr>
              <a:t>.  Dzieje się tak dlatego, iż przyszły samobójca długo waha się przed odebraniem sobie życia. Gdy podejmie decyzję - czuje ulgę. Prawie wszyscy sygnalizują zamiar samobójczy swojemu otoczeniu, często też lekarzom rodzinnym.</a:t>
            </a:r>
          </a:p>
        </p:txBody>
      </p:sp>
    </p:spTree>
    <p:extLst>
      <p:ext uri="{BB962C8B-B14F-4D97-AF65-F5344CB8AC3E}">
        <p14:creationId xmlns:p14="http://schemas.microsoft.com/office/powerpoint/2010/main" val="2733533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00236B8B-F45D-4FBA-AC51-81E29D1B93C4}"/>
              </a:ext>
            </a:extLst>
          </p:cNvPr>
          <p:cNvSpPr txBox="1"/>
          <p:nvPr/>
        </p:nvSpPr>
        <p:spPr>
          <a:xfrm>
            <a:off x="857250" y="200025"/>
            <a:ext cx="1133475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3200" b="1" i="0" u="none" strike="noStrike" kern="1200" cap="none" spc="0" normalizeH="0" baseline="0" noProof="0" dirty="0">
                <a:ln>
                  <a:noFill/>
                </a:ln>
                <a:solidFill>
                  <a:prstClr val="black"/>
                </a:solidFill>
                <a:effectLst/>
                <a:uLnTx/>
                <a:uFillTx/>
                <a:latin typeface="Calibri" panose="020F0502020204030204"/>
                <a:ea typeface="+mn-ea"/>
                <a:cs typeface="+mn-cs"/>
              </a:rPr>
              <a:t>Czynniki sprzyjające powstaniu zaburzeń psychicznych wśród studentów:</a:t>
            </a:r>
          </a:p>
        </p:txBody>
      </p:sp>
      <p:sp>
        <p:nvSpPr>
          <p:cNvPr id="3" name="pole tekstowe 2">
            <a:extLst>
              <a:ext uri="{FF2B5EF4-FFF2-40B4-BE49-F238E27FC236}">
                <a16:creationId xmlns:a16="http://schemas.microsoft.com/office/drawing/2014/main" id="{9DA6ADF8-B3A9-4031-8458-0341CAF8C410}"/>
              </a:ext>
            </a:extLst>
          </p:cNvPr>
          <p:cNvSpPr txBox="1"/>
          <p:nvPr/>
        </p:nvSpPr>
        <p:spPr>
          <a:xfrm>
            <a:off x="428626" y="1156678"/>
            <a:ext cx="11112346" cy="6217087"/>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Okresem wchodzenia w dorosłość (wiek)</a:t>
            </a: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Opuszczenie „gniazda” - oddalenie od domu rodzinnego i życia, które znali;</a:t>
            </a: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Konfrontacja z wyobrażeniami na swój temat;</a:t>
            </a: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Aklimatyzacji w nowej grupie;</a:t>
            </a: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Nowe</a:t>
            </a:r>
            <a:r>
              <a:rPr kumimoji="0" lang="pl-PL" sz="19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pl-PL"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wyzwania związane ściśle z aktywnością akademicką, obawy</a:t>
            </a:r>
            <a:r>
              <a:rPr kumimoji="0" lang="pl-PL" sz="19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pl-PL"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i lęki związane ze sprostaniem wymaganiom;</a:t>
            </a: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Kultura sukcesu;</a:t>
            </a: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Życie w ciągłym biegu, próba sprostania oczekiwaniom otoczenia i rodziców;</a:t>
            </a: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Brak dbałości o kondycję fizyczną i własny organizm;</a:t>
            </a: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Zmiana w funkcjonowaniu samego Uniwersytetu (zmieniające się grupy oraz brak poczucia)</a:t>
            </a: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Konkurencja na rynku pracy (obawy);</a:t>
            </a: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Aspekt wysokich kosztów studiowania;</a:t>
            </a: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Obecnie niepokój związany z epidemią.</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8176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FF45F711-9879-459D-8DD9-ECED026DAE18}"/>
              </a:ext>
            </a:extLst>
          </p:cNvPr>
          <p:cNvSpPr txBox="1"/>
          <p:nvPr/>
        </p:nvSpPr>
        <p:spPr>
          <a:xfrm>
            <a:off x="1509204" y="390617"/>
            <a:ext cx="877113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rPr>
              <a:t>Wśród zaburzeń afektywnych wyróżniamy:</a:t>
            </a:r>
          </a:p>
        </p:txBody>
      </p:sp>
      <p:sp>
        <p:nvSpPr>
          <p:cNvPr id="3" name="pole tekstowe 2">
            <a:extLst>
              <a:ext uri="{FF2B5EF4-FFF2-40B4-BE49-F238E27FC236}">
                <a16:creationId xmlns:a16="http://schemas.microsoft.com/office/drawing/2014/main" id="{3A0663DA-17D4-453F-AA82-C63AFE0DDCE4}"/>
              </a:ext>
            </a:extLst>
          </p:cNvPr>
          <p:cNvSpPr txBox="1"/>
          <p:nvPr/>
        </p:nvSpPr>
        <p:spPr>
          <a:xfrm>
            <a:off x="1387877" y="1927120"/>
            <a:ext cx="9584923" cy="467820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a:ln>
                  <a:noFill/>
                </a:ln>
                <a:solidFill>
                  <a:prstClr val="black"/>
                </a:solidFill>
                <a:effectLst/>
                <a:uLnTx/>
                <a:uFillTx/>
                <a:latin typeface="Calibri" panose="020F0502020204030204"/>
                <a:ea typeface="+mn-ea"/>
                <a:cs typeface="+mn-cs"/>
              </a:rPr>
              <a:t>EPIZOD MANII:</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Podwyższony nastrój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Wzmożony napęd psychoruchowy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Drażliwość</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Zmniejszona potrzeba snu (2-3 godziny dziennie)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Wielomówny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Dygresyjny w wypowiedziach</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Otoczenie zauważa wyraźną zmianę w zachowaniu</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Nierzadko przygodne relacje seksualne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Nadużywanie substancji psychoaktywnych</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Zawyżona samoocena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Brak krytycyzmu wobec swojego stanu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Epizod hipomanii – występowanie powyższych objawów o mniejszym stopniu nasilenia.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124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13A438C-2C71-4AEB-8371-21BAE2C5F621}"/>
              </a:ext>
            </a:extLst>
          </p:cNvPr>
          <p:cNvSpPr txBox="1"/>
          <p:nvPr/>
        </p:nvSpPr>
        <p:spPr>
          <a:xfrm>
            <a:off x="2077373" y="721425"/>
            <a:ext cx="783010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rPr>
              <a:t>Wskazówki dotyczące komunikacji      z osobą maniakalną:</a:t>
            </a:r>
          </a:p>
        </p:txBody>
      </p:sp>
      <p:sp>
        <p:nvSpPr>
          <p:cNvPr id="5" name="pole tekstowe 4">
            <a:extLst>
              <a:ext uri="{FF2B5EF4-FFF2-40B4-BE49-F238E27FC236}">
                <a16:creationId xmlns:a16="http://schemas.microsoft.com/office/drawing/2014/main" id="{4068DE24-BEE2-41A3-808D-F0AE6A4FF5C1}"/>
              </a:ext>
            </a:extLst>
          </p:cNvPr>
          <p:cNvSpPr txBox="1"/>
          <p:nvPr/>
        </p:nvSpPr>
        <p:spPr>
          <a:xfrm>
            <a:off x="1704510" y="2657835"/>
            <a:ext cx="8575829" cy="1569660"/>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pl-PL" sz="2400" b="1" i="0" u="none" strike="noStrike" kern="1200" cap="none" spc="0" normalizeH="0" baseline="0" noProof="0" dirty="0">
                <a:ln>
                  <a:noFill/>
                </a:ln>
                <a:solidFill>
                  <a:prstClr val="black"/>
                </a:solidFill>
                <a:effectLst/>
                <a:uLnTx/>
                <a:uFillTx/>
                <a:latin typeface="Calibri" panose="020F0502020204030204"/>
                <a:ea typeface="+mn-ea"/>
                <a:cs typeface="+mn-cs"/>
              </a:rPr>
              <a:t>Spokój, cierpliwość</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pl-PL" sz="2400" b="1" i="0" u="none" strike="noStrike" kern="1200" cap="none" spc="0" normalizeH="0" baseline="0" noProof="0" dirty="0">
                <a:ln>
                  <a:noFill/>
                </a:ln>
                <a:solidFill>
                  <a:prstClr val="black"/>
                </a:solidFill>
                <a:effectLst/>
                <a:uLnTx/>
                <a:uFillTx/>
                <a:latin typeface="Calibri" panose="020F0502020204030204"/>
                <a:ea typeface="+mn-ea"/>
                <a:cs typeface="+mn-cs"/>
              </a:rPr>
              <a:t>Empatia, szacunek</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pl-PL" sz="2400" b="1" i="0" u="none" strike="noStrike" kern="1200" cap="none" spc="0" normalizeH="0" baseline="0" noProof="0" dirty="0">
                <a:ln>
                  <a:noFill/>
                </a:ln>
                <a:solidFill>
                  <a:prstClr val="black"/>
                </a:solidFill>
                <a:effectLst/>
                <a:uLnTx/>
                <a:uFillTx/>
                <a:latin typeface="Calibri" panose="020F0502020204030204"/>
                <a:ea typeface="+mn-ea"/>
                <a:cs typeface="+mn-cs"/>
              </a:rPr>
              <a:t>Wyznaczanie bezpiecznych granic</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pl-PL" sz="2400" b="1" i="0" u="none" strike="noStrike" kern="1200" cap="none" spc="0" normalizeH="0" baseline="0" noProof="0" dirty="0">
                <a:ln>
                  <a:noFill/>
                </a:ln>
                <a:solidFill>
                  <a:prstClr val="black"/>
                </a:solidFill>
                <a:effectLst/>
                <a:uLnTx/>
                <a:uFillTx/>
                <a:latin typeface="Calibri" panose="020F0502020204030204"/>
                <a:ea typeface="+mn-ea"/>
                <a:cs typeface="+mn-cs"/>
              </a:rPr>
              <a:t>Nie wchodzenie w dyskusje z objawami</a:t>
            </a:r>
          </a:p>
        </p:txBody>
      </p:sp>
    </p:spTree>
    <p:extLst>
      <p:ext uri="{BB962C8B-B14F-4D97-AF65-F5344CB8AC3E}">
        <p14:creationId xmlns:p14="http://schemas.microsoft.com/office/powerpoint/2010/main" val="3975793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5AC7A25-AAC9-4AC9-BC31-3972FBE1D57C}"/>
              </a:ext>
            </a:extLst>
          </p:cNvPr>
          <p:cNvSpPr txBox="1"/>
          <p:nvPr/>
        </p:nvSpPr>
        <p:spPr>
          <a:xfrm>
            <a:off x="733424" y="1576418"/>
            <a:ext cx="10944225" cy="50783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Jednymi z bardziej zakłócających funkcjonowanie pacjenta zaburzeń psychicznych są te, gdzie pojawiają się </a:t>
            </a:r>
            <a:r>
              <a:rPr kumimoji="0" lang="pl-PL" sz="1800" b="0" i="0" u="sng" strike="noStrike" kern="1200" cap="none" spc="0" normalizeH="0" baseline="0" noProof="0" dirty="0">
                <a:ln>
                  <a:noFill/>
                </a:ln>
                <a:solidFill>
                  <a:prstClr val="black"/>
                </a:solidFill>
                <a:effectLst/>
                <a:uLnTx/>
                <a:uFillTx/>
                <a:latin typeface="Calibri" panose="020F0502020204030204"/>
                <a:ea typeface="+mn-ea"/>
                <a:cs typeface="+mn-cs"/>
              </a:rPr>
              <a:t>zaburzenia treści myślenia w formie urojeń</a:t>
            </a: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 Urojeniami nazywane są nieprawidłowe przekonania, w których prawdziwość pacjent bezapelacyjnie wierzy – żadne, nawet najbardziej racjonalne argumenty, nie są w stanie go przekonać, że tak naprawdę się on myli.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W przebiegu tych problemów psychicznych pacjent przejawiać może zarówno urojenia prześladowcze, jak                    i wielkościowe czy hipochondryczne. Wyróżnia się tutaj również specyficzne zaburzenia urojeniowe, takie jak np. </a:t>
            </a:r>
            <a:r>
              <a:rPr kumimoji="0" lang="pl-PL" sz="1800" b="0" i="0" u="sng" strike="noStrike" kern="1200" cap="none" spc="0" normalizeH="0" baseline="0" noProof="0" dirty="0">
                <a:ln>
                  <a:noFill/>
                </a:ln>
                <a:solidFill>
                  <a:prstClr val="black"/>
                </a:solidFill>
                <a:effectLst/>
                <a:uLnTx/>
                <a:uFillTx/>
                <a:latin typeface="Calibri" panose="020F0502020204030204"/>
                <a:ea typeface="+mn-ea"/>
                <a:cs typeface="+mn-cs"/>
              </a:rPr>
              <a:t>zespół </a:t>
            </a:r>
            <a:r>
              <a:rPr kumimoji="0" lang="pl-PL" sz="1800" b="0" i="0" u="sng" strike="noStrike" kern="1200" cap="none" spc="0" normalizeH="0" baseline="0" noProof="0" dirty="0" err="1">
                <a:ln>
                  <a:noFill/>
                </a:ln>
                <a:solidFill>
                  <a:prstClr val="black"/>
                </a:solidFill>
                <a:effectLst/>
                <a:uLnTx/>
                <a:uFillTx/>
                <a:latin typeface="Calibri" panose="020F0502020204030204"/>
                <a:ea typeface="+mn-ea"/>
                <a:cs typeface="+mn-cs"/>
              </a:rPr>
              <a:t>Cotarda</a:t>
            </a:r>
            <a:r>
              <a:rPr kumimoji="0" lang="pl-PL" sz="1800" b="0" i="0" u="sng" strike="noStrike" kern="1200" cap="none" spc="0" normalizeH="0" baseline="0" noProof="0" dirty="0">
                <a:ln>
                  <a:noFill/>
                </a:ln>
                <a:solidFill>
                  <a:prstClr val="black"/>
                </a:solidFill>
                <a:effectLst/>
                <a:uLnTx/>
                <a:uFillTx/>
                <a:latin typeface="Calibri" panose="020F0502020204030204"/>
                <a:ea typeface="+mn-ea"/>
                <a:cs typeface="+mn-cs"/>
              </a:rPr>
              <a:t>, zespół </a:t>
            </a:r>
            <a:r>
              <a:rPr kumimoji="0" lang="pl-PL" sz="1800" b="0" i="0" u="sng" strike="noStrike" kern="1200" cap="none" spc="0" normalizeH="0" baseline="0" noProof="0" dirty="0" err="1">
                <a:ln>
                  <a:noFill/>
                </a:ln>
                <a:solidFill>
                  <a:prstClr val="black"/>
                </a:solidFill>
                <a:effectLst/>
                <a:uLnTx/>
                <a:uFillTx/>
                <a:latin typeface="Calibri" panose="020F0502020204030204"/>
                <a:ea typeface="+mn-ea"/>
                <a:cs typeface="+mn-cs"/>
              </a:rPr>
              <a:t>Capgrasa</a:t>
            </a:r>
            <a:r>
              <a:rPr kumimoji="0" lang="pl-PL" sz="1800" b="0" i="0" u="sng" strike="noStrike" kern="1200" cap="none" spc="0" normalizeH="0" baseline="0" noProof="0" dirty="0">
                <a:ln>
                  <a:noFill/>
                </a:ln>
                <a:solidFill>
                  <a:prstClr val="black"/>
                </a:solidFill>
                <a:effectLst/>
                <a:uLnTx/>
                <a:uFillTx/>
                <a:latin typeface="Calibri" panose="020F0502020204030204"/>
                <a:ea typeface="+mn-ea"/>
                <a:cs typeface="+mn-cs"/>
              </a:rPr>
              <a:t> czy paranoję indukowaną i zespół </a:t>
            </a:r>
            <a:r>
              <a:rPr kumimoji="0" lang="pl-PL" sz="1800" b="0" i="0" u="sng" strike="noStrike" kern="1200" cap="none" spc="0" normalizeH="0" baseline="0" noProof="0" dirty="0" err="1">
                <a:ln>
                  <a:noFill/>
                </a:ln>
                <a:solidFill>
                  <a:prstClr val="black"/>
                </a:solidFill>
                <a:effectLst/>
                <a:uLnTx/>
                <a:uFillTx/>
                <a:latin typeface="Calibri" panose="020F0502020204030204"/>
                <a:ea typeface="+mn-ea"/>
                <a:cs typeface="+mn-cs"/>
              </a:rPr>
              <a:t>Fragoliego</a:t>
            </a:r>
            <a:r>
              <a:rPr kumimoji="0" lang="pl-PL" sz="1800" b="0" i="0" u="sng"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Urojenia stanowią również problem, który pojawia się w innych jednostkach psychiatrycznych</a:t>
            </a:r>
            <a:r>
              <a:rPr kumimoji="0" lang="pl-PL" sz="1800" b="0" i="0" u="sng" strike="noStrike" kern="1200" cap="none" spc="0" normalizeH="0" baseline="0" noProof="0" dirty="0">
                <a:ln>
                  <a:noFill/>
                </a:ln>
                <a:solidFill>
                  <a:prstClr val="black"/>
                </a:solidFill>
                <a:effectLst/>
                <a:uLnTx/>
                <a:uFillTx/>
                <a:latin typeface="Calibri" panose="020F0502020204030204"/>
                <a:ea typeface="+mn-ea"/>
                <a:cs typeface="+mn-cs"/>
              </a:rPr>
              <a:t>: schizofrenii                    i zaburzeniu </a:t>
            </a:r>
            <a:r>
              <a:rPr kumimoji="0" lang="pl-PL" sz="1800" b="0" i="0" u="sng" strike="noStrike" kern="1200" cap="none" spc="0" normalizeH="0" baseline="0" noProof="0" dirty="0" err="1">
                <a:ln>
                  <a:noFill/>
                </a:ln>
                <a:solidFill>
                  <a:prstClr val="black"/>
                </a:solidFill>
                <a:effectLst/>
                <a:uLnTx/>
                <a:uFillTx/>
                <a:latin typeface="Calibri" panose="020F0502020204030204"/>
                <a:ea typeface="+mn-ea"/>
                <a:cs typeface="+mn-cs"/>
              </a:rPr>
              <a:t>schizoafektywnym</a:t>
            </a:r>
            <a:r>
              <a:rPr kumimoji="0" lang="pl-PL" sz="1800" b="0" i="0" u="sng"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Schizofrenia to choroba psychiczna, która związana bywa z bardzo różnorodnymi objawami: pacjenci mogą doświadczać zarówno urojeń i omamów, jak i zaburzeń czynności ruchowych (zakres objawów zależny jest od tego, na jaki rodzaj schizofrenii cierpi pacjent). Zaburzenie </a:t>
            </a:r>
            <a:r>
              <a:rPr kumimoji="0" lang="pl-PL" sz="1800" b="0" i="0" u="none" strike="noStrike" kern="1200" cap="none" spc="0" normalizeH="0" baseline="0" noProof="0" dirty="0" err="1">
                <a:ln>
                  <a:noFill/>
                </a:ln>
                <a:solidFill>
                  <a:prstClr val="black"/>
                </a:solidFill>
                <a:effectLst/>
                <a:uLnTx/>
                <a:uFillTx/>
                <a:latin typeface="Calibri" panose="020F0502020204030204"/>
                <a:ea typeface="+mn-ea"/>
                <a:cs typeface="+mn-cs"/>
              </a:rPr>
              <a:t>schizoafektywne</a:t>
            </a: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 to z kolei dolegliwość, w której występują zarówno zaburzenia nastroju, jak i objawy podobne do zaburzeń psychotycznych, jednakże zakres doświadczanych przez pacjenta dolegliwości nie pozwala na rozpoznanie ani czystej schizofrenii, ani samych zaburzeń afektywnych.</a:t>
            </a:r>
          </a:p>
        </p:txBody>
      </p:sp>
      <p:sp>
        <p:nvSpPr>
          <p:cNvPr id="5" name="pole tekstowe 4">
            <a:extLst>
              <a:ext uri="{FF2B5EF4-FFF2-40B4-BE49-F238E27FC236}">
                <a16:creationId xmlns:a16="http://schemas.microsoft.com/office/drawing/2014/main" id="{5894273D-9A48-48F7-95AA-AAE063461829}"/>
              </a:ext>
            </a:extLst>
          </p:cNvPr>
          <p:cNvSpPr txBox="1"/>
          <p:nvPr/>
        </p:nvSpPr>
        <p:spPr>
          <a:xfrm>
            <a:off x="323850" y="203269"/>
            <a:ext cx="115443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rPr>
              <a:t>Zaburzenia psychiczne: zaburzenia urojeniowe, schizofrenia i zaburzenia </a:t>
            </a:r>
            <a:r>
              <a:rPr kumimoji="0" lang="pl-PL" sz="4000" b="1" i="0" u="none" strike="noStrike" kern="1200" cap="none" spc="0" normalizeH="0" baseline="0" noProof="0" dirty="0" err="1">
                <a:ln>
                  <a:noFill/>
                </a:ln>
                <a:solidFill>
                  <a:prstClr val="black"/>
                </a:solidFill>
                <a:effectLst/>
                <a:uLnTx/>
                <a:uFillTx/>
                <a:latin typeface="Calibri" panose="020F0502020204030204"/>
                <a:ea typeface="+mn-ea"/>
                <a:cs typeface="+mn-cs"/>
              </a:rPr>
              <a:t>schizoafektywne</a:t>
            </a:r>
            <a:endPar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817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39947A31-A48D-48FA-AD5A-8BA2D83F8283}"/>
              </a:ext>
            </a:extLst>
          </p:cNvPr>
          <p:cNvSpPr txBox="1"/>
          <p:nvPr/>
        </p:nvSpPr>
        <p:spPr>
          <a:xfrm>
            <a:off x="490769" y="1311980"/>
            <a:ext cx="11449697" cy="50783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Cechą łączącą zaburzenia psychiczne w postaci nerwic jest doświadczanie przez pacjentów różnego rodzaju lęku.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Do zaburzeń nerwicowych zaliczany jest szereg różnorodnych problemów, takich jak:</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    zespół lęku uogólnionego,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    fobie (takie jak agorafobia czy fobia społeczne, ale i fobie specyficzne – np. </a:t>
            </a:r>
            <a:r>
              <a:rPr kumimoji="0" lang="pl-PL" sz="1800" b="0" i="0" u="none" strike="noStrike" kern="1200" cap="none" spc="0" normalizeH="0" baseline="0" noProof="0" dirty="0" err="1">
                <a:ln>
                  <a:noFill/>
                </a:ln>
                <a:solidFill>
                  <a:prstClr val="black"/>
                </a:solidFill>
                <a:effectLst/>
                <a:uLnTx/>
                <a:uFillTx/>
                <a:latin typeface="Calibri" panose="020F0502020204030204"/>
                <a:ea typeface="+mn-ea"/>
                <a:cs typeface="+mn-cs"/>
              </a:rPr>
              <a:t>arachnofobia</a:t>
            </a: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    zaburzenia lękowe z napadami paniki,</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    zaburzenie obsesyjno-</a:t>
            </a:r>
            <a:r>
              <a:rPr kumimoji="0" lang="pl-PL" sz="1800" b="0" i="0" u="none" strike="noStrike" kern="1200" cap="none" spc="0" normalizeH="0" baseline="0" noProof="0" dirty="0" err="1">
                <a:ln>
                  <a:noFill/>
                </a:ln>
                <a:solidFill>
                  <a:prstClr val="black"/>
                </a:solidFill>
                <a:effectLst/>
                <a:uLnTx/>
                <a:uFillTx/>
                <a:latin typeface="Calibri" panose="020F0502020204030204"/>
                <a:ea typeface="+mn-ea"/>
                <a:cs typeface="+mn-cs"/>
              </a:rPr>
              <a:t>kompulsyjne</a:t>
            </a: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 (potocznie określane jako nerwica natręctw).</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Wśród zaburzeń nerwicowych wymienia się także problemy, które są związane z reakcją na ciężki stres, takie jak:</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    zaburzenia adaptacyjne,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    ostra reakcja na stres,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    zaburzenie stresowe pourazowe (PTSD).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Do omawianej grupy problemów zalicza się też zaburzenia dysocjacyjne i konwersyjne. Obie z wymienionych związane są </a:t>
            </a:r>
            <a:b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z konfliktami psychologicznymi, jednak w zaburzeniach dysocjacyjnych dochodzi do różnych zmian świadomości pacjenta, </a:t>
            </a:r>
            <a:b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z kolei w zaburzeniach konwersyjnych pojawiają się niespecyficzne dolegliwości somatyczne.</a:t>
            </a:r>
          </a:p>
        </p:txBody>
      </p:sp>
      <p:sp>
        <p:nvSpPr>
          <p:cNvPr id="5" name="pole tekstowe 4">
            <a:extLst>
              <a:ext uri="{FF2B5EF4-FFF2-40B4-BE49-F238E27FC236}">
                <a16:creationId xmlns:a16="http://schemas.microsoft.com/office/drawing/2014/main" id="{5F5ABE7D-2EC5-479C-A2E6-23862BDCA9AC}"/>
              </a:ext>
            </a:extLst>
          </p:cNvPr>
          <p:cNvSpPr txBox="1"/>
          <p:nvPr/>
        </p:nvSpPr>
        <p:spPr>
          <a:xfrm>
            <a:off x="1200150" y="467707"/>
            <a:ext cx="1038225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rPr>
              <a:t>Zaburzenia psychiczne: zaburzenia nerwicowe</a:t>
            </a:r>
          </a:p>
        </p:txBody>
      </p:sp>
    </p:spTree>
    <p:extLst>
      <p:ext uri="{BB962C8B-B14F-4D97-AF65-F5344CB8AC3E}">
        <p14:creationId xmlns:p14="http://schemas.microsoft.com/office/powerpoint/2010/main" val="2058359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20A3122-B5A6-4412-92C6-E511E0D0DCE8}"/>
              </a:ext>
            </a:extLst>
          </p:cNvPr>
          <p:cNvSpPr txBox="1"/>
          <p:nvPr/>
        </p:nvSpPr>
        <p:spPr>
          <a:xfrm>
            <a:off x="866775" y="1857375"/>
            <a:ext cx="10744199" cy="39087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2800" b="0" i="0" u="none" strike="noStrike" kern="1200" cap="none" spc="0" normalizeH="0" baseline="0" noProof="0" dirty="0">
                <a:ln>
                  <a:noFill/>
                </a:ln>
                <a:solidFill>
                  <a:prstClr val="black"/>
                </a:solidFill>
                <a:effectLst/>
                <a:uLnTx/>
                <a:uFillTx/>
                <a:latin typeface="Calibri" panose="020F0502020204030204"/>
                <a:ea typeface="+mn-ea"/>
                <a:cs typeface="+mn-cs"/>
              </a:rPr>
              <a:t>Zaburzenia odżywiania to zaburzenia psychiczne, które najczęściej spotykane są u nastolatków i młodych dorosłych.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2800" b="0" i="0" u="none" strike="noStrike" kern="1200" cap="none" spc="0" normalizeH="0" baseline="0" noProof="0" dirty="0">
                <a:ln>
                  <a:noFill/>
                </a:ln>
                <a:solidFill>
                  <a:prstClr val="black"/>
                </a:solidFill>
                <a:effectLst/>
                <a:uLnTx/>
                <a:uFillTx/>
                <a:latin typeface="Calibri" panose="020F0502020204030204"/>
                <a:ea typeface="+mn-ea"/>
                <a:cs typeface="+mn-cs"/>
              </a:rPr>
              <a:t>Najbardziej znanymi z nich są </a:t>
            </a:r>
            <a:r>
              <a:rPr kumimoji="0" lang="pl-PL" sz="2800" b="0" i="0" u="sng" strike="noStrike" kern="1200" cap="none" spc="0" normalizeH="0" baseline="0" noProof="0" dirty="0">
                <a:ln>
                  <a:noFill/>
                </a:ln>
                <a:solidFill>
                  <a:prstClr val="black"/>
                </a:solidFill>
                <a:effectLst/>
                <a:uLnTx/>
                <a:uFillTx/>
                <a:latin typeface="Calibri" panose="020F0502020204030204"/>
                <a:ea typeface="+mn-ea"/>
                <a:cs typeface="+mn-cs"/>
              </a:rPr>
              <a:t>anoreksja</a:t>
            </a:r>
            <a:r>
              <a:rPr kumimoji="0" lang="pl-PL" sz="2800" b="0" i="0" u="none" strike="noStrike" kern="1200" cap="none" spc="0" normalizeH="0" baseline="0" noProof="0" dirty="0">
                <a:ln>
                  <a:noFill/>
                </a:ln>
                <a:solidFill>
                  <a:prstClr val="black"/>
                </a:solidFill>
                <a:effectLst/>
                <a:uLnTx/>
                <a:uFillTx/>
                <a:latin typeface="Calibri" panose="020F0502020204030204"/>
                <a:ea typeface="+mn-ea"/>
                <a:cs typeface="+mn-cs"/>
              </a:rPr>
              <a:t> (jadłowstręt psychiczny) oraz </a:t>
            </a:r>
            <a:r>
              <a:rPr kumimoji="0" lang="pl-PL" sz="2800" b="0" i="0" u="sng" strike="noStrike" kern="1200" cap="none" spc="0" normalizeH="0" baseline="0" noProof="0" dirty="0">
                <a:ln>
                  <a:noFill/>
                </a:ln>
                <a:solidFill>
                  <a:prstClr val="black"/>
                </a:solidFill>
                <a:effectLst/>
                <a:uLnTx/>
                <a:uFillTx/>
                <a:latin typeface="Calibri" panose="020F0502020204030204"/>
                <a:ea typeface="+mn-ea"/>
                <a:cs typeface="+mn-cs"/>
              </a:rPr>
              <a:t>bulimia</a:t>
            </a:r>
            <a:r>
              <a:rPr kumimoji="0" lang="pl-PL" sz="2800" b="0" i="0" u="none" strike="noStrike" kern="1200" cap="none" spc="0" normalizeH="0" baseline="0" noProof="0" dirty="0">
                <a:ln>
                  <a:noFill/>
                </a:ln>
                <a:solidFill>
                  <a:prstClr val="black"/>
                </a:solidFill>
                <a:effectLst/>
                <a:uLnTx/>
                <a:uFillTx/>
                <a:latin typeface="Calibri" panose="020F0502020204030204"/>
                <a:ea typeface="+mn-ea"/>
                <a:cs typeface="+mn-cs"/>
              </a:rPr>
              <a:t> (żarłoczność psychiczna), ale obecnie postuluje się, aby do zaburzeń odżywiania zaliczać coraz więcej problemów – jako przykłady takowych można podać zaburzenie z napadami objadania się, </a:t>
            </a:r>
            <a:r>
              <a:rPr kumimoji="0" lang="pl-PL" sz="2800" b="0" i="0" u="sng" strike="noStrike" kern="1200" cap="none" spc="0" normalizeH="0" baseline="0" noProof="0" dirty="0">
                <a:ln>
                  <a:noFill/>
                </a:ln>
                <a:solidFill>
                  <a:prstClr val="black"/>
                </a:solidFill>
                <a:effectLst/>
                <a:uLnTx/>
                <a:uFillTx/>
                <a:latin typeface="Calibri" panose="020F0502020204030204"/>
                <a:ea typeface="+mn-ea"/>
                <a:cs typeface="+mn-cs"/>
              </a:rPr>
              <a:t>ortoreksję czy </a:t>
            </a:r>
            <a:r>
              <a:rPr kumimoji="0" lang="pl-PL" sz="2800" b="0" i="0" u="sng" strike="noStrike" kern="1200" cap="none" spc="0" normalizeH="0" baseline="0" noProof="0" dirty="0" err="1">
                <a:ln>
                  <a:noFill/>
                </a:ln>
                <a:solidFill>
                  <a:prstClr val="black"/>
                </a:solidFill>
                <a:effectLst/>
                <a:uLnTx/>
                <a:uFillTx/>
                <a:latin typeface="Calibri" panose="020F0502020204030204"/>
                <a:ea typeface="+mn-ea"/>
                <a:cs typeface="+mn-cs"/>
              </a:rPr>
              <a:t>drunkoreksję</a:t>
            </a:r>
            <a:r>
              <a:rPr kumimoji="0" lang="pl-PL" sz="2800" b="0" i="0" u="sng"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 name="pole tekstowe 4">
            <a:extLst>
              <a:ext uri="{FF2B5EF4-FFF2-40B4-BE49-F238E27FC236}">
                <a16:creationId xmlns:a16="http://schemas.microsoft.com/office/drawing/2014/main" id="{A2F259D6-4C21-44FB-9C30-89A7562ACCFC}"/>
              </a:ext>
            </a:extLst>
          </p:cNvPr>
          <p:cNvSpPr txBox="1"/>
          <p:nvPr/>
        </p:nvSpPr>
        <p:spPr>
          <a:xfrm>
            <a:off x="866775" y="472559"/>
            <a:ext cx="107442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rPr>
              <a:t>Zaburzenia psychiczne: zaburzenia odżywiania</a:t>
            </a:r>
          </a:p>
        </p:txBody>
      </p:sp>
    </p:spTree>
    <p:extLst>
      <p:ext uri="{BB962C8B-B14F-4D97-AF65-F5344CB8AC3E}">
        <p14:creationId xmlns:p14="http://schemas.microsoft.com/office/powerpoint/2010/main" val="151623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94484" y="566448"/>
            <a:ext cx="4181594" cy="830997"/>
          </a:xfrm>
          <a:prstGeom prst="rect">
            <a:avLst/>
          </a:prstGeom>
        </p:spPr>
        <p:txBody>
          <a:bodyPr wrap="none">
            <a:spAutoFit/>
          </a:bodyPr>
          <a:lstStyle/>
          <a:p>
            <a:r>
              <a:rPr lang="pl-PL" sz="4800" b="1" dirty="0"/>
              <a:t>Klasyfikacja ICD</a:t>
            </a:r>
          </a:p>
        </p:txBody>
      </p:sp>
      <p:sp>
        <p:nvSpPr>
          <p:cNvPr id="3" name="Prostokąt 2"/>
          <p:cNvSpPr/>
          <p:nvPr/>
        </p:nvSpPr>
        <p:spPr>
          <a:xfrm>
            <a:off x="794484" y="1734235"/>
            <a:ext cx="4181594" cy="923330"/>
          </a:xfrm>
          <a:prstGeom prst="rect">
            <a:avLst/>
          </a:prstGeom>
        </p:spPr>
        <p:txBody>
          <a:bodyPr wrap="square">
            <a:spAutoFit/>
          </a:bodyPr>
          <a:lstStyle/>
          <a:p>
            <a:pPr algn="just"/>
            <a:r>
              <a:rPr lang="pl-PL" dirty="0"/>
              <a:t>Wydawana przez Światową Organizację Zdrowia (WHO). W Polsce oficjalnie obowiązują kryteria klasyfikacji ICD-10.</a:t>
            </a:r>
          </a:p>
        </p:txBody>
      </p:sp>
      <p:sp>
        <p:nvSpPr>
          <p:cNvPr id="4" name="Prostokąt 3"/>
          <p:cNvSpPr/>
          <p:nvPr/>
        </p:nvSpPr>
        <p:spPr>
          <a:xfrm>
            <a:off x="6096000" y="566448"/>
            <a:ext cx="5660571" cy="3785652"/>
          </a:xfrm>
          <a:prstGeom prst="rect">
            <a:avLst/>
          </a:prstGeom>
        </p:spPr>
        <p:txBody>
          <a:bodyPr wrap="square">
            <a:spAutoFit/>
          </a:bodyPr>
          <a:lstStyle/>
          <a:p>
            <a:pPr algn="just"/>
            <a:r>
              <a:rPr lang="pl-PL" sz="2000" dirty="0"/>
              <a:t>W diagnozowaniu zaburzeń rozwoju zgodnie z ICD mamy do czynienia z podziałem na 8 całościowych zaburzeń rozwoju:</a:t>
            </a:r>
          </a:p>
          <a:p>
            <a:pPr marL="285750" indent="-285750" algn="just">
              <a:buFont typeface="Arial" panose="020B0604020202020204" pitchFamily="34" charset="0"/>
              <a:buChar char="•"/>
            </a:pPr>
            <a:r>
              <a:rPr lang="pl-PL" dirty="0"/>
              <a:t>Autyzm dziecięcy - F84.0</a:t>
            </a:r>
          </a:p>
          <a:p>
            <a:pPr marL="285750" indent="-285750" algn="just">
              <a:buFont typeface="Arial" panose="020B0604020202020204" pitchFamily="34" charset="0"/>
              <a:buChar char="•"/>
            </a:pPr>
            <a:r>
              <a:rPr lang="pl-PL" dirty="0"/>
              <a:t>Autyzm atypowy - F84.1</a:t>
            </a:r>
          </a:p>
          <a:p>
            <a:pPr marL="285750" indent="-285750" algn="just">
              <a:buFont typeface="Arial" panose="020B0604020202020204" pitchFamily="34" charset="0"/>
              <a:buChar char="•"/>
            </a:pPr>
            <a:r>
              <a:rPr lang="pl-PL" dirty="0"/>
              <a:t>Zespół </a:t>
            </a:r>
            <a:r>
              <a:rPr lang="pl-PL" dirty="0" err="1"/>
              <a:t>Retta</a:t>
            </a:r>
            <a:r>
              <a:rPr lang="pl-PL" dirty="0"/>
              <a:t> - F84.2</a:t>
            </a:r>
          </a:p>
          <a:p>
            <a:pPr marL="285750" indent="-285750" algn="just">
              <a:buFont typeface="Arial" panose="020B0604020202020204" pitchFamily="34" charset="0"/>
              <a:buChar char="•"/>
            </a:pPr>
            <a:r>
              <a:rPr lang="pl-PL" dirty="0"/>
              <a:t>Inne zaburzenia dziecięce  dezintegracyjne - F84.3 </a:t>
            </a:r>
          </a:p>
          <a:p>
            <a:pPr marL="285750" indent="-285750" algn="just">
              <a:buFont typeface="Arial" panose="020B0604020202020204" pitchFamily="34" charset="0"/>
              <a:buChar char="•"/>
            </a:pPr>
            <a:r>
              <a:rPr lang="pl-PL" dirty="0"/>
              <a:t>Zaburzenie hiperkinetyczne z towarzyszącym upośledzeniem umysłowym i ruchami stereotypowymi - F84.4</a:t>
            </a:r>
          </a:p>
          <a:p>
            <a:pPr marL="285750" indent="-285750" algn="just">
              <a:buFont typeface="Arial" panose="020B0604020202020204" pitchFamily="34" charset="0"/>
              <a:buChar char="•"/>
            </a:pPr>
            <a:r>
              <a:rPr lang="pl-PL" dirty="0"/>
              <a:t>Zespól Aspergera -  F84.5</a:t>
            </a:r>
          </a:p>
          <a:p>
            <a:pPr marL="285750" indent="-285750" algn="just">
              <a:buFont typeface="Arial" panose="020B0604020202020204" pitchFamily="34" charset="0"/>
              <a:buChar char="•"/>
            </a:pPr>
            <a:r>
              <a:rPr lang="pl-PL" dirty="0"/>
              <a:t>Inne całościowe zaburzenia rozwojowe - F84.6</a:t>
            </a:r>
          </a:p>
          <a:p>
            <a:pPr marL="285750" indent="-285750" algn="just">
              <a:buFont typeface="Arial" panose="020B0604020202020204" pitchFamily="34" charset="0"/>
              <a:buChar char="•"/>
            </a:pPr>
            <a:r>
              <a:rPr lang="pl-PL" dirty="0"/>
              <a:t>Całościowe zaburzenia rozwojowe, nieokreślone - F84.7</a:t>
            </a:r>
          </a:p>
        </p:txBody>
      </p:sp>
      <p:sp>
        <p:nvSpPr>
          <p:cNvPr id="5" name="Prostokąt 4"/>
          <p:cNvSpPr/>
          <p:nvPr/>
        </p:nvSpPr>
        <p:spPr>
          <a:xfrm>
            <a:off x="6291943" y="4956407"/>
            <a:ext cx="5464628" cy="1015663"/>
          </a:xfrm>
          <a:prstGeom prst="rect">
            <a:avLst/>
          </a:prstGeom>
        </p:spPr>
        <p:txBody>
          <a:bodyPr wrap="square">
            <a:spAutoFit/>
          </a:bodyPr>
          <a:lstStyle/>
          <a:p>
            <a:pPr algn="just"/>
            <a:r>
              <a:rPr lang="pl-PL" sz="2000" dirty="0"/>
              <a:t>Wspólnymi cechami wszystkich tych zaburzeń są problemy w komunikacji i rozumieniu zjawisk społecznych.</a:t>
            </a:r>
          </a:p>
        </p:txBody>
      </p:sp>
    </p:spTree>
    <p:extLst>
      <p:ext uri="{BB962C8B-B14F-4D97-AF65-F5344CB8AC3E}">
        <p14:creationId xmlns:p14="http://schemas.microsoft.com/office/powerpoint/2010/main" val="3079961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819166" y="609991"/>
            <a:ext cx="5354992" cy="830997"/>
          </a:xfrm>
          <a:prstGeom prst="rect">
            <a:avLst/>
          </a:prstGeom>
        </p:spPr>
        <p:txBody>
          <a:bodyPr wrap="none">
            <a:spAutoFit/>
          </a:bodyPr>
          <a:lstStyle/>
          <a:p>
            <a:r>
              <a:rPr lang="pl-PL" sz="4800" b="1" dirty="0"/>
              <a:t>Klasyfikacja  DSM- V</a:t>
            </a:r>
          </a:p>
        </p:txBody>
      </p:sp>
      <p:sp>
        <p:nvSpPr>
          <p:cNvPr id="4" name="Prostokąt 3"/>
          <p:cNvSpPr/>
          <p:nvPr/>
        </p:nvSpPr>
        <p:spPr>
          <a:xfrm>
            <a:off x="448662" y="2670414"/>
            <a:ext cx="5725496" cy="2344488"/>
          </a:xfrm>
          <a:prstGeom prst="rect">
            <a:avLst/>
          </a:prstGeom>
        </p:spPr>
        <p:txBody>
          <a:bodyPr wrap="square">
            <a:spAutoFit/>
          </a:bodyPr>
          <a:lstStyle/>
          <a:p>
            <a:pPr marL="12700" marR="10160" algn="just">
              <a:lnSpc>
                <a:spcPct val="116700"/>
              </a:lnSpc>
              <a:spcBef>
                <a:spcPts val="95"/>
              </a:spcBef>
            </a:pPr>
            <a:r>
              <a:rPr lang="pl-PL" dirty="0">
                <a:latin typeface="Tahoma" panose="020B0604030504040204" pitchFamily="34" charset="0"/>
                <a:ea typeface="Tahoma" panose="020B0604030504040204" pitchFamily="34" charset="0"/>
                <a:cs typeface="Tahoma" panose="020B0604030504040204" pitchFamily="34" charset="0"/>
              </a:rPr>
              <a:t>Wydawana przez Amerykański Towarzystwo Psychiatryczne.</a:t>
            </a:r>
          </a:p>
          <a:p>
            <a:pPr>
              <a:lnSpc>
                <a:spcPct val="100000"/>
              </a:lnSpc>
            </a:pPr>
            <a:endParaRPr lang="pl-PL" sz="200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116700"/>
              </a:lnSpc>
            </a:pPr>
            <a:r>
              <a:rPr lang="pl-PL" dirty="0">
                <a:latin typeface="Tahoma" panose="020B0604030504040204" pitchFamily="34" charset="0"/>
                <a:ea typeface="Tahoma" panose="020B0604030504040204" pitchFamily="34" charset="0"/>
                <a:cs typeface="Tahoma" panose="020B0604030504040204" pitchFamily="34" charset="0"/>
              </a:rPr>
              <a:t>W DSM- V </a:t>
            </a:r>
            <a:r>
              <a:rPr lang="pl-PL" dirty="0" err="1">
                <a:latin typeface="Tahoma" panose="020B0604030504040204" pitchFamily="34" charset="0"/>
                <a:ea typeface="Tahoma" panose="020B0604030504040204" pitchFamily="34" charset="0"/>
                <a:cs typeface="Tahoma" panose="020B0604030504040204" pitchFamily="34" charset="0"/>
              </a:rPr>
              <a:t>wyróżone</a:t>
            </a:r>
            <a:r>
              <a:rPr lang="pl-PL" dirty="0">
                <a:latin typeface="Tahoma" panose="020B0604030504040204" pitchFamily="34" charset="0"/>
                <a:ea typeface="Tahoma" panose="020B0604030504040204" pitchFamily="34" charset="0"/>
                <a:cs typeface="Tahoma" panose="020B0604030504040204" pitchFamily="34" charset="0"/>
              </a:rPr>
              <a:t> są trzy kryteria.  Osoba u której zdiagnozuje się autyzm  musi przejawiać co najmniej 6 cech  wymienionych w punktach (w tym co  najmniej dwie w punkcie 1 i po jednej z  punktu 2).</a:t>
            </a:r>
          </a:p>
        </p:txBody>
      </p:sp>
      <p:sp>
        <p:nvSpPr>
          <p:cNvPr id="7" name="Prostokąt 6"/>
          <p:cNvSpPr/>
          <p:nvPr/>
        </p:nvSpPr>
        <p:spPr>
          <a:xfrm>
            <a:off x="6749143" y="286825"/>
            <a:ext cx="5094514" cy="646331"/>
          </a:xfrm>
          <a:prstGeom prst="rect">
            <a:avLst/>
          </a:prstGeom>
        </p:spPr>
        <p:txBody>
          <a:bodyPr wrap="square">
            <a:spAutoFit/>
          </a:bodyPr>
          <a:lstStyle/>
          <a:p>
            <a:r>
              <a:rPr lang="pl-PL" b="1" dirty="0"/>
              <a:t>Klinicznie znaczące, stałe  nieprawidłowości              w obrębie komunikacji społecznej i interakcji        </a:t>
            </a:r>
          </a:p>
        </p:txBody>
      </p:sp>
      <p:sp>
        <p:nvSpPr>
          <p:cNvPr id="8" name="pole tekstowe 7"/>
          <p:cNvSpPr txBox="1"/>
          <p:nvPr/>
        </p:nvSpPr>
        <p:spPr>
          <a:xfrm>
            <a:off x="6749143" y="1106935"/>
            <a:ext cx="5094514" cy="1169551"/>
          </a:xfrm>
          <a:prstGeom prst="rect">
            <a:avLst/>
          </a:prstGeom>
          <a:noFill/>
        </p:spPr>
        <p:txBody>
          <a:bodyPr wrap="square" rtlCol="0">
            <a:spAutoFit/>
          </a:bodyPr>
          <a:lstStyle/>
          <a:p>
            <a:pPr marL="342900" marR="0" lvl="0" indent="-342900" algn="just" defTabSz="914400" eaLnBrk="1" fontAlgn="auto" latinLnBrk="0" hangingPunct="1">
              <a:lnSpc>
                <a:spcPct val="100000"/>
              </a:lnSpc>
              <a:spcBef>
                <a:spcPts val="0"/>
              </a:spcBef>
              <a:spcAft>
                <a:spcPts val="0"/>
              </a:spcAft>
              <a:buClrTx/>
              <a:buSzTx/>
              <a:buFont typeface="+mj-lt"/>
              <a:buAutoNum type="alphaLcParenR"/>
              <a:tabLst/>
              <a:defRPr/>
            </a:pPr>
            <a:r>
              <a:rPr kumimoji="0" lang="pl-PL" sz="1400" b="0" i="0" u="none" strike="noStrike" kern="0" cap="none" spc="0" normalizeH="0" baseline="0" noProof="0" dirty="0">
                <a:ln>
                  <a:noFill/>
                </a:ln>
                <a:solidFill>
                  <a:prstClr val="black"/>
                </a:solidFill>
                <a:effectLst/>
                <a:uLnTx/>
                <a:uFillTx/>
              </a:rPr>
              <a:t>Wyraźne deficyty w komunikacji werbalnej i niewerbalnej wykorzystywanej w interakcjach społecznych, </a:t>
            </a:r>
          </a:p>
          <a:p>
            <a:pPr marL="342900" marR="0" lvl="0" indent="-342900" algn="just" defTabSz="914400" eaLnBrk="1" fontAlgn="auto" latinLnBrk="0" hangingPunct="1">
              <a:lnSpc>
                <a:spcPct val="100000"/>
              </a:lnSpc>
              <a:spcBef>
                <a:spcPts val="0"/>
              </a:spcBef>
              <a:spcAft>
                <a:spcPts val="0"/>
              </a:spcAft>
              <a:buClrTx/>
              <a:buSzTx/>
              <a:buFont typeface="+mj-lt"/>
              <a:buAutoNum type="alphaLcParenR"/>
              <a:tabLst/>
              <a:defRPr/>
            </a:pPr>
            <a:r>
              <a:rPr kumimoji="0" lang="pl-PL" sz="1400" b="0" i="0" u="none" strike="noStrike" kern="0" cap="none" spc="0" normalizeH="0" baseline="0" noProof="0" dirty="0">
                <a:ln>
                  <a:noFill/>
                </a:ln>
                <a:solidFill>
                  <a:prstClr val="black"/>
                </a:solidFill>
                <a:effectLst/>
                <a:uLnTx/>
                <a:uFillTx/>
              </a:rPr>
              <a:t>Brak wzajemności społecznej,</a:t>
            </a:r>
          </a:p>
          <a:p>
            <a:pPr marL="342900" marR="0" lvl="0" indent="-342900" algn="just" defTabSz="914400" eaLnBrk="1" fontAlgn="auto" latinLnBrk="0" hangingPunct="1">
              <a:lnSpc>
                <a:spcPct val="100000"/>
              </a:lnSpc>
              <a:spcBef>
                <a:spcPts val="0"/>
              </a:spcBef>
              <a:spcAft>
                <a:spcPts val="0"/>
              </a:spcAft>
              <a:buClrTx/>
              <a:buSzTx/>
              <a:buFont typeface="+mj-lt"/>
              <a:buAutoNum type="alphaLcParenR"/>
              <a:tabLst/>
              <a:defRPr/>
            </a:pPr>
            <a:r>
              <a:rPr kumimoji="0" lang="pl-PL" sz="1400" b="0" i="0" u="none" strike="noStrike" kern="0" cap="none" spc="0" normalizeH="0" baseline="0" noProof="0" dirty="0">
                <a:ln>
                  <a:noFill/>
                </a:ln>
                <a:solidFill>
                  <a:prstClr val="black"/>
                </a:solidFill>
                <a:effectLst/>
                <a:uLnTx/>
                <a:uFillTx/>
              </a:rPr>
              <a:t>Nieumiejętność rozwijania i utrzymywania relacji                          z rówieśnikami właściwej dla poziomu rozwoju. </a:t>
            </a:r>
          </a:p>
        </p:txBody>
      </p:sp>
      <p:sp>
        <p:nvSpPr>
          <p:cNvPr id="11" name="object 6"/>
          <p:cNvSpPr txBox="1">
            <a:spLocks/>
          </p:cNvSpPr>
          <p:nvPr/>
        </p:nvSpPr>
        <p:spPr>
          <a:xfrm>
            <a:off x="6749143" y="1884584"/>
            <a:ext cx="5094514" cy="4423911"/>
          </a:xfrm>
          <a:prstGeom prst="rect">
            <a:avLst/>
          </a:prstGeom>
        </p:spPr>
        <p:txBody>
          <a:bodyPr vert="horz" wrap="square" lIns="0" tIns="599130" rIns="0" bIns="0" rtlCol="0">
            <a:spAutoFit/>
          </a:bodyPr>
          <a:lstStyle>
            <a:lvl1pPr marL="0">
              <a:defRPr sz="3000" b="1" i="0">
                <a:solidFill>
                  <a:schemeClr val="tx1"/>
                </a:solidFill>
                <a:latin typeface="Roboto"/>
                <a:ea typeface="+mn-ea"/>
                <a:cs typeface="Robot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90170" algn="just">
              <a:spcBef>
                <a:spcPts val="480"/>
              </a:spcBef>
            </a:pPr>
            <a:r>
              <a:rPr lang="pl-PL" sz="1800" kern="0" dirty="0">
                <a:latin typeface="+mn-lt"/>
                <a:ea typeface="Tahoma" panose="020B0604030504040204" pitchFamily="34" charset="0"/>
                <a:cs typeface="Tahoma" panose="020B0604030504040204" pitchFamily="34" charset="0"/>
              </a:rPr>
              <a:t>Ograniczone, powtarzalne wzorce  zachowań, zainteresowań i aktywności  objawiające się poprzez co najmniej dwa  z poniższych objawów</a:t>
            </a:r>
          </a:p>
          <a:p>
            <a:pPr marL="12700" marR="5080">
              <a:lnSpc>
                <a:spcPct val="116500"/>
              </a:lnSpc>
              <a:spcBef>
                <a:spcPts val="1165"/>
              </a:spcBef>
              <a:tabLst>
                <a:tab pos="6403340" algn="l"/>
              </a:tabLst>
            </a:pPr>
            <a:endParaRPr lang="pl-PL" sz="1600" kern="0" dirty="0">
              <a:latin typeface="+mn-lt"/>
              <a:ea typeface="Tahoma" panose="020B0604030504040204" pitchFamily="34" charset="0"/>
              <a:cs typeface="Tahoma" panose="020B0604030504040204" pitchFamily="34" charset="0"/>
            </a:endParaRPr>
          </a:p>
          <a:p>
            <a:pPr marL="12700" marR="5080">
              <a:lnSpc>
                <a:spcPct val="116500"/>
              </a:lnSpc>
              <a:spcBef>
                <a:spcPts val="1165"/>
              </a:spcBef>
              <a:tabLst>
                <a:tab pos="6403340" algn="l"/>
              </a:tabLst>
            </a:pPr>
            <a:endParaRPr lang="pl-PL" sz="1600" kern="0" dirty="0">
              <a:latin typeface="+mn-lt"/>
              <a:ea typeface="Tahoma" panose="020B0604030504040204" pitchFamily="34" charset="0"/>
              <a:cs typeface="Tahoma" panose="020B0604030504040204" pitchFamily="34" charset="0"/>
            </a:endParaRPr>
          </a:p>
          <a:p>
            <a:pPr marL="12700" marR="5080">
              <a:lnSpc>
                <a:spcPct val="116500"/>
              </a:lnSpc>
              <a:spcBef>
                <a:spcPts val="1165"/>
              </a:spcBef>
              <a:tabLst>
                <a:tab pos="6403340" algn="l"/>
              </a:tabLst>
            </a:pPr>
            <a:endParaRPr lang="pl-PL" sz="1600" kern="0" dirty="0">
              <a:latin typeface="+mn-lt"/>
              <a:ea typeface="Tahoma" panose="020B0604030504040204" pitchFamily="34" charset="0"/>
              <a:cs typeface="Tahoma" panose="020B0604030504040204" pitchFamily="34" charset="0"/>
            </a:endParaRPr>
          </a:p>
          <a:p>
            <a:pPr marL="12700" marR="5080">
              <a:spcBef>
                <a:spcPts val="1165"/>
              </a:spcBef>
              <a:tabLst>
                <a:tab pos="6403340" algn="l"/>
              </a:tabLst>
            </a:pPr>
            <a:endParaRPr lang="pl-PL" sz="1600" kern="0" dirty="0">
              <a:latin typeface="+mn-lt"/>
              <a:ea typeface="Tahoma" panose="020B0604030504040204" pitchFamily="34" charset="0"/>
              <a:cs typeface="Tahoma" panose="020B0604030504040204" pitchFamily="34" charset="0"/>
            </a:endParaRPr>
          </a:p>
          <a:p>
            <a:pPr marL="12700" marR="5080" algn="just">
              <a:spcBef>
                <a:spcPts val="1165"/>
              </a:spcBef>
              <a:tabLst>
                <a:tab pos="6403340" algn="l"/>
              </a:tabLst>
            </a:pPr>
            <a:r>
              <a:rPr lang="pl-PL" sz="1800" kern="0" dirty="0">
                <a:latin typeface="+mn-lt"/>
                <a:ea typeface="Tahoma" panose="020B0604030504040204" pitchFamily="34" charset="0"/>
                <a:cs typeface="Tahoma" panose="020B0604030504040204" pitchFamily="34" charset="0"/>
              </a:rPr>
              <a:t>Objawy muszą wystąpić we wczesnym  dzieciństwie (ale mogę nie  manifestować się w pełni dopóki  oczekiwania społeczne nie przekroczą  ograniczonych możliwości dziecka).</a:t>
            </a:r>
          </a:p>
        </p:txBody>
      </p:sp>
      <p:sp>
        <p:nvSpPr>
          <p:cNvPr id="12" name="pole tekstowe 11"/>
          <p:cNvSpPr txBox="1"/>
          <p:nvPr/>
        </p:nvSpPr>
        <p:spPr>
          <a:xfrm>
            <a:off x="6749143" y="3511763"/>
            <a:ext cx="5094514" cy="1169551"/>
          </a:xfrm>
          <a:prstGeom prst="rect">
            <a:avLst/>
          </a:prstGeom>
          <a:noFill/>
        </p:spPr>
        <p:txBody>
          <a:bodyPr wrap="square" rtlCol="0">
            <a:spAutoFit/>
          </a:bodyPr>
          <a:lstStyle/>
          <a:p>
            <a:pPr marL="342900" marR="0" lvl="0" indent="-342900" algn="just" defTabSz="914400" eaLnBrk="1" fontAlgn="auto" latinLnBrk="0" hangingPunct="1">
              <a:lnSpc>
                <a:spcPct val="100000"/>
              </a:lnSpc>
              <a:spcBef>
                <a:spcPts val="0"/>
              </a:spcBef>
              <a:spcAft>
                <a:spcPts val="0"/>
              </a:spcAft>
              <a:buClrTx/>
              <a:buSzTx/>
              <a:buFont typeface="+mj-lt"/>
              <a:buAutoNum type="alphaLcParenR"/>
              <a:tabLst/>
              <a:defRPr/>
            </a:pPr>
            <a:r>
              <a:rPr kumimoji="0" lang="pl-PL" sz="1400" b="0" i="0" u="none" strike="noStrike" kern="0" cap="none" spc="0" normalizeH="0" baseline="0" noProof="0" dirty="0">
                <a:ln>
                  <a:noFill/>
                </a:ln>
                <a:solidFill>
                  <a:prstClr val="black"/>
                </a:solidFill>
                <a:effectLst/>
                <a:uLnTx/>
                <a:uFillTx/>
              </a:rPr>
              <a:t>Stereotypowe zachowania motoryczne lub werbalne lub nietypowe zachowania sensoryczne,</a:t>
            </a:r>
          </a:p>
          <a:p>
            <a:pPr marL="342900" marR="0" lvl="0" indent="-342900" algn="just" defTabSz="914400" eaLnBrk="1" fontAlgn="auto" latinLnBrk="0" hangingPunct="1">
              <a:lnSpc>
                <a:spcPct val="100000"/>
              </a:lnSpc>
              <a:spcBef>
                <a:spcPts val="0"/>
              </a:spcBef>
              <a:spcAft>
                <a:spcPts val="0"/>
              </a:spcAft>
              <a:buClrTx/>
              <a:buSzTx/>
              <a:buFont typeface="+mj-lt"/>
              <a:buAutoNum type="alphaLcParenR"/>
              <a:tabLst/>
              <a:defRPr/>
            </a:pPr>
            <a:r>
              <a:rPr kumimoji="0" lang="pl-PL" sz="1400" b="0" i="0" u="none" strike="noStrike" kern="0" cap="none" spc="0" normalizeH="0" baseline="0" noProof="0" dirty="0">
                <a:ln>
                  <a:noFill/>
                </a:ln>
                <a:solidFill>
                  <a:prstClr val="black"/>
                </a:solidFill>
                <a:effectLst/>
                <a:uLnTx/>
                <a:uFillTx/>
              </a:rPr>
              <a:t>Nadmierne przywiązania do rutyny i zrytualizowanych wzorców zachowania,</a:t>
            </a:r>
          </a:p>
          <a:p>
            <a:pPr marL="342900" marR="0" lvl="0" indent="-342900" algn="just" defTabSz="914400" eaLnBrk="1" fontAlgn="auto" latinLnBrk="0" hangingPunct="1">
              <a:lnSpc>
                <a:spcPct val="100000"/>
              </a:lnSpc>
              <a:spcBef>
                <a:spcPts val="0"/>
              </a:spcBef>
              <a:spcAft>
                <a:spcPts val="0"/>
              </a:spcAft>
              <a:buClrTx/>
              <a:buSzTx/>
              <a:buFont typeface="+mj-lt"/>
              <a:buAutoNum type="alphaLcParenR"/>
              <a:tabLst/>
              <a:defRPr/>
            </a:pPr>
            <a:r>
              <a:rPr kumimoji="0" lang="pl-PL" sz="1400" b="0" i="0" u="none" strike="noStrike" kern="0" cap="none" spc="0" normalizeH="0" baseline="0" noProof="0" dirty="0">
                <a:ln>
                  <a:noFill/>
                </a:ln>
                <a:solidFill>
                  <a:prstClr val="black"/>
                </a:solidFill>
                <a:effectLst/>
                <a:uLnTx/>
                <a:uFillTx/>
              </a:rPr>
              <a:t>Ograniczone zainteresowania.</a:t>
            </a:r>
          </a:p>
        </p:txBody>
      </p:sp>
    </p:spTree>
    <p:extLst>
      <p:ext uri="{BB962C8B-B14F-4D97-AF65-F5344CB8AC3E}">
        <p14:creationId xmlns:p14="http://schemas.microsoft.com/office/powerpoint/2010/main" val="17070169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09448" y="793709"/>
            <a:ext cx="11103429" cy="1077218"/>
          </a:xfrm>
          <a:prstGeom prst="rect">
            <a:avLst/>
          </a:prstGeom>
        </p:spPr>
        <p:txBody>
          <a:bodyPr wrap="square">
            <a:spAutoFit/>
          </a:bodyPr>
          <a:lstStyle/>
          <a:p>
            <a:pPr algn="just"/>
            <a:r>
              <a:rPr lang="pl-PL" sz="3200" b="1" dirty="0"/>
              <a:t>CAŁOŚCIOWE ZABURZENIA ROZWOJOWE, W KTÓRYCH  PROBLEMY PSYCHICZNE WYSTĘPUJĄ, JAKO WTÓRNE.</a:t>
            </a:r>
          </a:p>
        </p:txBody>
      </p:sp>
      <p:sp>
        <p:nvSpPr>
          <p:cNvPr id="3" name="Prostokąt 2"/>
          <p:cNvSpPr/>
          <p:nvPr/>
        </p:nvSpPr>
        <p:spPr>
          <a:xfrm>
            <a:off x="509449" y="2536095"/>
            <a:ext cx="11103429" cy="2308324"/>
          </a:xfrm>
          <a:prstGeom prst="rect">
            <a:avLst/>
          </a:prstGeom>
        </p:spPr>
        <p:txBody>
          <a:bodyPr wrap="square">
            <a:spAutoFit/>
          </a:bodyPr>
          <a:lstStyle/>
          <a:p>
            <a:pPr algn="just"/>
            <a:r>
              <a:rPr lang="pl-PL" sz="2400" dirty="0"/>
              <a:t>Kategoria diagnostyczna obejmująca rozległe nieprawidłowości rozwojowe, które  zaburzają podstawowe funkcje psychiczne, m.in. uwagę, motorykę, percepcję,  wpływające na czynności społeczne i rozwój języka:</a:t>
            </a:r>
          </a:p>
          <a:p>
            <a:pPr marL="457200" indent="-457200" algn="just">
              <a:buFont typeface="+mj-lt"/>
              <a:buAutoNum type="alphaLcParenR"/>
            </a:pPr>
            <a:r>
              <a:rPr lang="pl-PL" sz="2400" dirty="0"/>
              <a:t>autyzm dziecięcy</a:t>
            </a:r>
          </a:p>
          <a:p>
            <a:pPr marL="457200" indent="-457200" algn="just">
              <a:buFont typeface="+mj-lt"/>
              <a:buAutoNum type="alphaLcParenR"/>
            </a:pPr>
            <a:r>
              <a:rPr lang="pl-PL" sz="2400" dirty="0"/>
              <a:t>zespół Aspergera</a:t>
            </a:r>
          </a:p>
          <a:p>
            <a:pPr marL="457200" indent="-457200" algn="just">
              <a:buFont typeface="+mj-lt"/>
              <a:buAutoNum type="alphaLcParenR"/>
            </a:pPr>
            <a:r>
              <a:rPr lang="pl-PL" sz="2400" dirty="0"/>
              <a:t>zespół </a:t>
            </a:r>
            <a:r>
              <a:rPr lang="pl-PL" sz="2400" dirty="0" err="1"/>
              <a:t>Retta</a:t>
            </a:r>
            <a:endParaRPr lang="pl-PL" sz="2400" dirty="0"/>
          </a:p>
        </p:txBody>
      </p:sp>
    </p:spTree>
    <p:extLst>
      <p:ext uri="{BB962C8B-B14F-4D97-AF65-F5344CB8AC3E}">
        <p14:creationId xmlns:p14="http://schemas.microsoft.com/office/powerpoint/2010/main" val="288866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88274" y="788517"/>
            <a:ext cx="10293532" cy="646331"/>
          </a:xfrm>
          <a:prstGeom prst="rect">
            <a:avLst/>
          </a:prstGeom>
        </p:spPr>
        <p:txBody>
          <a:bodyPr wrap="square">
            <a:spAutoFit/>
          </a:bodyPr>
          <a:lstStyle/>
          <a:p>
            <a:pPr algn="ctr"/>
            <a:r>
              <a:rPr lang="pl-PL" sz="3600" b="1" dirty="0"/>
              <a:t>AUTYZM</a:t>
            </a:r>
          </a:p>
        </p:txBody>
      </p:sp>
      <p:sp>
        <p:nvSpPr>
          <p:cNvPr id="3" name="Prostokąt 2"/>
          <p:cNvSpPr/>
          <p:nvPr/>
        </p:nvSpPr>
        <p:spPr>
          <a:xfrm>
            <a:off x="888274" y="1824055"/>
            <a:ext cx="10293532" cy="3785652"/>
          </a:xfrm>
          <a:prstGeom prst="rect">
            <a:avLst/>
          </a:prstGeom>
        </p:spPr>
        <p:txBody>
          <a:bodyPr wrap="square">
            <a:spAutoFit/>
          </a:bodyPr>
          <a:lstStyle/>
          <a:p>
            <a:pPr algn="just"/>
            <a:r>
              <a:rPr lang="pl-PL" sz="2400" dirty="0"/>
              <a:t>Autyzm określany jest jako </a:t>
            </a:r>
            <a:r>
              <a:rPr lang="pl-PL" sz="2400" b="1" dirty="0"/>
              <a:t>całościowe zaburzenie rozwoju okresu  wczesnodziecięcego</a:t>
            </a:r>
            <a:r>
              <a:rPr lang="pl-PL" sz="2400" dirty="0"/>
              <a:t>, charakteryzujące się upośledzeniem w interakcji społecznej,  deficytami w komunikacji np. opóźnienie w rozwoju mowy lub jej brak, ograniczonymi albo uporczywymi </a:t>
            </a:r>
            <a:r>
              <a:rPr lang="pl-PL" sz="2400" dirty="0" err="1"/>
              <a:t>zachowaniami</a:t>
            </a:r>
            <a:r>
              <a:rPr lang="pl-PL" sz="2400" dirty="0"/>
              <a:t> i zainteresowaniami, dotyczącymi szczególnie  obiektów w najbliższym otoczeniu. Ze względu na zakres symptomów, ten stan  nazywany jest zaburzeniem ze spektrum autyzmu (ASD).</a:t>
            </a:r>
          </a:p>
          <a:p>
            <a:pPr algn="just"/>
            <a:endParaRPr lang="pl-PL" sz="2400" dirty="0"/>
          </a:p>
          <a:p>
            <a:pPr algn="just"/>
            <a:r>
              <a:rPr lang="pl-PL" sz="2400" dirty="0"/>
              <a:t>Pierwsze symptomy, ujawniają się przed ukończeniem przez dziecko </a:t>
            </a:r>
            <a:r>
              <a:rPr lang="pl-PL" sz="2400" b="1" dirty="0"/>
              <a:t>trzeciego roku  życia</a:t>
            </a:r>
            <a:r>
              <a:rPr lang="pl-PL" sz="2400" dirty="0"/>
              <a:t>, mogą być obecne już w okresie niemowlęcym, </a:t>
            </a:r>
            <a:r>
              <a:rPr lang="pl-PL" sz="2400" b="1" dirty="0"/>
              <a:t>częściej dotyka chłopców niż  dziewczynek, ale objawy silniejsze są u dziewczynek.</a:t>
            </a:r>
          </a:p>
        </p:txBody>
      </p:sp>
    </p:spTree>
    <p:extLst>
      <p:ext uri="{BB962C8B-B14F-4D97-AF65-F5344CB8AC3E}">
        <p14:creationId xmlns:p14="http://schemas.microsoft.com/office/powerpoint/2010/main" val="1720726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88274" y="788517"/>
            <a:ext cx="10293532" cy="646331"/>
          </a:xfrm>
          <a:prstGeom prst="rect">
            <a:avLst/>
          </a:prstGeom>
        </p:spPr>
        <p:txBody>
          <a:bodyPr wrap="square">
            <a:spAutoFit/>
          </a:bodyPr>
          <a:lstStyle/>
          <a:p>
            <a:pPr algn="ctr"/>
            <a:r>
              <a:rPr lang="pl-PL" sz="3600" b="1" dirty="0"/>
              <a:t>AUTYZM</a:t>
            </a:r>
          </a:p>
        </p:txBody>
      </p:sp>
      <p:sp>
        <p:nvSpPr>
          <p:cNvPr id="3" name="Prostokąt 2"/>
          <p:cNvSpPr/>
          <p:nvPr/>
        </p:nvSpPr>
        <p:spPr>
          <a:xfrm>
            <a:off x="888274" y="2006935"/>
            <a:ext cx="10293532" cy="2677656"/>
          </a:xfrm>
          <a:prstGeom prst="rect">
            <a:avLst/>
          </a:prstGeom>
        </p:spPr>
        <p:txBody>
          <a:bodyPr wrap="square">
            <a:spAutoFit/>
          </a:bodyPr>
          <a:lstStyle/>
          <a:p>
            <a:pPr algn="just"/>
            <a:r>
              <a:rPr lang="pl-PL" sz="2800" b="1" dirty="0"/>
              <a:t>Nie jest chorobą, </a:t>
            </a:r>
            <a:r>
              <a:rPr lang="pl-PL" sz="2800" dirty="0"/>
              <a:t>tylko zaburzeniem rozwoju mózgu, charakteryzującym się upośledzeniem relacji społecznych.</a:t>
            </a:r>
          </a:p>
          <a:p>
            <a:pPr algn="just"/>
            <a:endParaRPr lang="pl-PL" sz="2800" dirty="0"/>
          </a:p>
          <a:p>
            <a:pPr algn="just"/>
            <a:r>
              <a:rPr lang="pl-PL" sz="2800" dirty="0"/>
              <a:t>Z autyzmu </a:t>
            </a:r>
            <a:r>
              <a:rPr lang="pl-PL" sz="2800" b="1" dirty="0"/>
              <a:t>nie można się wyleczyć</a:t>
            </a:r>
            <a:r>
              <a:rPr lang="pl-PL" sz="2800" dirty="0"/>
              <a:t>, ale wczesne rozpoznanie, dobrze postawiona diagnoza i niezbędne oddziaływania terapeutyczne mogą </a:t>
            </a:r>
            <a:r>
              <a:rPr lang="pl-PL" sz="2800" b="1" dirty="0"/>
              <a:t>zapewnić</a:t>
            </a:r>
            <a:r>
              <a:rPr lang="pl-PL" sz="2800" dirty="0"/>
              <a:t> </a:t>
            </a:r>
            <a:r>
              <a:rPr lang="pl-PL" sz="2800" b="1" dirty="0"/>
              <a:t>dziecku autystycznemu względnie dobre warunki rozwoju. </a:t>
            </a:r>
          </a:p>
        </p:txBody>
      </p:sp>
    </p:spTree>
    <p:extLst>
      <p:ext uri="{BB962C8B-B14F-4D97-AF65-F5344CB8AC3E}">
        <p14:creationId xmlns:p14="http://schemas.microsoft.com/office/powerpoint/2010/main" val="4253170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CE9B4CEA-EE51-4193-A118-144F3819AE18}"/>
              </a:ext>
            </a:extLst>
          </p:cNvPr>
          <p:cNvSpPr txBox="1"/>
          <p:nvPr/>
        </p:nvSpPr>
        <p:spPr>
          <a:xfrm>
            <a:off x="608953" y="140858"/>
            <a:ext cx="1167765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prstClr val="black"/>
                </a:solidFill>
                <a:effectLst/>
                <a:uLnTx/>
                <a:uFillTx/>
                <a:latin typeface="Calibri" panose="020F0502020204030204"/>
                <a:ea typeface="+mn-ea"/>
                <a:cs typeface="+mn-cs"/>
              </a:rPr>
              <a:t>Studenci bardziej podatni na wystąpienie zaburzeń psychicznych to osoby:</a:t>
            </a:r>
          </a:p>
        </p:txBody>
      </p:sp>
      <p:sp>
        <p:nvSpPr>
          <p:cNvPr id="5" name="pole tekstowe 4">
            <a:extLst>
              <a:ext uri="{FF2B5EF4-FFF2-40B4-BE49-F238E27FC236}">
                <a16:creationId xmlns:a16="http://schemas.microsoft.com/office/drawing/2014/main" id="{7AFF6B8C-12AA-45D1-8C1F-8901D9BB4334}"/>
              </a:ext>
            </a:extLst>
          </p:cNvPr>
          <p:cNvSpPr txBox="1"/>
          <p:nvPr/>
        </p:nvSpPr>
        <p:spPr>
          <a:xfrm>
            <a:off x="371798" y="664078"/>
            <a:ext cx="11448404" cy="5940088"/>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których krewni cierpieli na zaburzenia psychiczne, korzystali z leczenia psychiatrycznego, podejmowali próby samobójcze lub nadużywali narkotyków czy alkoholu; ważne żeby pamiętać, że tak zwane rodzinne obciążenie chorobowe jedynie zwiększa ryzyko zachorowania, ale nie ma prostego dziedziczenia przypadłości psychiatrycznych „z rodzica na dziecko”;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które w przeszłości doznawały problemów emocjonalnych, np. w okresie nauki szkolnej i dojrzewania; osoby które w przeszłości korzystały z pomocy pedagoga szkolnego, psychologa czy psychoterapeuty;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przechodzące kryzys emocjonalny, związany np. z bezrobociem lub trudnościami utrzymaniem stałej pracy, mające problemy w małżeństwie, w związku, osoby będące w trudnej sytuacji finansowej, osoby                  w konflikcie z prawem; osoby narażone na inne przewlekające się sytuacje stresogenne;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pozbawione właściwych warunków do rozwoju, dojrzewania, osoby pozbawione opieki i wsparcia społecznego;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cierpiące na dolegliwości somatyczne, jak choroby układu krążenia, zaburzenia hormonalne, choroby nowotworowe;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nadużywające alkoholu i innych substancji psychoaktywnych (narkotyków), w tym „dopalaczy”.</a:t>
            </a:r>
          </a:p>
        </p:txBody>
      </p:sp>
    </p:spTree>
    <p:extLst>
      <p:ext uri="{BB962C8B-B14F-4D97-AF65-F5344CB8AC3E}">
        <p14:creationId xmlns:p14="http://schemas.microsoft.com/office/powerpoint/2010/main" val="564841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92629" y="1305342"/>
            <a:ext cx="10276114" cy="4524315"/>
          </a:xfrm>
          <a:prstGeom prst="rect">
            <a:avLst/>
          </a:prstGeom>
        </p:spPr>
        <p:txBody>
          <a:bodyPr wrap="square">
            <a:spAutoFit/>
          </a:bodyPr>
          <a:lstStyle/>
          <a:p>
            <a:pPr algn="just"/>
            <a:r>
              <a:rPr lang="pl-PL" sz="2400" dirty="0"/>
              <a:t>Dokładna przyczyna anomalii nie jest znana, wiele z istniejących teorii wiąże jej etiologię z wczesnymi uszkodzeniami </a:t>
            </a:r>
            <a:r>
              <a:rPr lang="pl-PL" sz="2400" dirty="0" err="1"/>
              <a:t>neuropoznawczymi</a:t>
            </a:r>
            <a:r>
              <a:rPr lang="pl-PL" sz="2400" dirty="0"/>
              <a:t> w mózgu. Autyzm jest  obecnie rozważany jako zaburzenie wieloczynnikowe, będące wynikiem interakcji pomiędzy genami i środowiskiem. Czynniki środowiskowe, określane ogólnie jako całe spektrum wpływów </a:t>
            </a:r>
            <a:r>
              <a:rPr lang="pl-PL" sz="2400" dirty="0" err="1"/>
              <a:t>pozagenetycznych</a:t>
            </a:r>
            <a:r>
              <a:rPr lang="pl-PL" sz="2400" dirty="0"/>
              <a:t>, </a:t>
            </a:r>
            <a:r>
              <a:rPr lang="pl-PL" sz="2400" dirty="0" err="1"/>
              <a:t>oddziaływują</a:t>
            </a:r>
            <a:r>
              <a:rPr lang="pl-PL" sz="2400" dirty="0"/>
              <a:t> na zdrowie człowieka  jeszcze przed zapłodnieniem, jak i przez całe życie, zarówno prenatalne jak               i postnatalne. </a:t>
            </a:r>
          </a:p>
          <a:p>
            <a:pPr algn="just"/>
            <a:r>
              <a:rPr lang="pl-PL" sz="2400" dirty="0"/>
              <a:t>Wśród innych zaburzeń mieszczących się w spektrum autyzmu (ASD)  są:</a:t>
            </a:r>
          </a:p>
          <a:p>
            <a:pPr marL="342900" indent="-342900" algn="just">
              <a:buFont typeface="Arial" panose="020B0604020202020204" pitchFamily="34" charset="0"/>
              <a:buChar char="•"/>
            </a:pPr>
            <a:r>
              <a:rPr lang="pl-PL" sz="2400" dirty="0"/>
              <a:t>zespół Aspergera</a:t>
            </a:r>
          </a:p>
          <a:p>
            <a:pPr marL="342900" indent="-342900" algn="just">
              <a:buFont typeface="Arial" panose="020B0604020202020204" pitchFamily="34" charset="0"/>
              <a:buChar char="•"/>
            </a:pPr>
            <a:r>
              <a:rPr lang="pl-PL" sz="2400" dirty="0"/>
              <a:t>mutyzm wybiórczy</a:t>
            </a:r>
          </a:p>
          <a:p>
            <a:pPr marL="342900" indent="-342900" algn="just">
              <a:buFont typeface="Arial" panose="020B0604020202020204" pitchFamily="34" charset="0"/>
              <a:buChar char="•"/>
            </a:pPr>
            <a:r>
              <a:rPr lang="pl-PL" sz="2400" dirty="0"/>
              <a:t>dziecięce zaburzenia dezintegracyjne (zespół Hallera)</a:t>
            </a:r>
          </a:p>
          <a:p>
            <a:pPr marL="342900" indent="-342900" algn="just">
              <a:buFont typeface="Arial" panose="020B0604020202020204" pitchFamily="34" charset="0"/>
              <a:buChar char="•"/>
            </a:pPr>
            <a:r>
              <a:rPr lang="pl-PL" sz="2400" dirty="0"/>
              <a:t>całościowe zaburzenia rozwojowe.</a:t>
            </a:r>
          </a:p>
        </p:txBody>
      </p:sp>
    </p:spTree>
    <p:extLst>
      <p:ext uri="{BB962C8B-B14F-4D97-AF65-F5344CB8AC3E}">
        <p14:creationId xmlns:p14="http://schemas.microsoft.com/office/powerpoint/2010/main" val="3421300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70857" y="1296965"/>
            <a:ext cx="10428513" cy="3970318"/>
          </a:xfrm>
          <a:prstGeom prst="rect">
            <a:avLst/>
          </a:prstGeom>
        </p:spPr>
        <p:txBody>
          <a:bodyPr wrap="square">
            <a:spAutoFit/>
          </a:bodyPr>
          <a:lstStyle/>
          <a:p>
            <a:pPr algn="just"/>
            <a:r>
              <a:rPr lang="pl-PL" sz="2800" dirty="0"/>
              <a:t>Czynniki środowiskowe, określane ogólnie jako cała  gama </a:t>
            </a:r>
            <a:r>
              <a:rPr lang="pl-PL" sz="2800" dirty="0" err="1"/>
              <a:t>pozagenetycznych</a:t>
            </a:r>
            <a:r>
              <a:rPr lang="pl-PL" sz="2800" dirty="0"/>
              <a:t>  wpływów. Uznaje się, że  muszą mieć miejsce  konkretne warunki i bodźce,  które spowodują mutację  genu                            i pojawienie się  autyzmu. </a:t>
            </a:r>
          </a:p>
          <a:p>
            <a:pPr algn="just"/>
            <a:r>
              <a:rPr lang="pl-PL" sz="2800" dirty="0"/>
              <a:t>Zalicza się do nich:</a:t>
            </a:r>
          </a:p>
          <a:p>
            <a:pPr marL="285750" indent="-285750" algn="just">
              <a:buFont typeface="Arial" panose="020B0604020202020204" pitchFamily="34" charset="0"/>
              <a:buChar char="•"/>
            </a:pPr>
            <a:r>
              <a:rPr lang="pl-PL" sz="2800" dirty="0"/>
              <a:t>wiek rodziców w trakcie poczęcia</a:t>
            </a:r>
          </a:p>
          <a:p>
            <a:pPr marL="285750" indent="-285750" algn="just">
              <a:buFont typeface="Arial" panose="020B0604020202020204" pitchFamily="34" charset="0"/>
              <a:buChar char="•"/>
            </a:pPr>
            <a:r>
              <a:rPr lang="pl-PL" sz="2800" dirty="0"/>
              <a:t>uszkodzenia układu nerwowego</a:t>
            </a:r>
          </a:p>
          <a:p>
            <a:pPr marL="285750" indent="-285750" algn="just">
              <a:buFont typeface="Arial" panose="020B0604020202020204" pitchFamily="34" charset="0"/>
              <a:buChar char="•"/>
            </a:pPr>
            <a:r>
              <a:rPr lang="pl-PL" sz="2800" dirty="0"/>
              <a:t>problemy natury metabolicznej, zaburzenia trawienia</a:t>
            </a:r>
          </a:p>
          <a:p>
            <a:pPr marL="285750" indent="-285750" algn="just">
              <a:buFont typeface="Arial" panose="020B0604020202020204" pitchFamily="34" charset="0"/>
              <a:buChar char="•"/>
            </a:pPr>
            <a:r>
              <a:rPr lang="pl-PL" sz="2800" dirty="0"/>
              <a:t>poważne infekcje, np. wrodzoną  toksoplazmozę</a:t>
            </a:r>
          </a:p>
        </p:txBody>
      </p:sp>
    </p:spTree>
    <p:extLst>
      <p:ext uri="{BB962C8B-B14F-4D97-AF65-F5344CB8AC3E}">
        <p14:creationId xmlns:p14="http://schemas.microsoft.com/office/powerpoint/2010/main" val="262970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041751" y="448883"/>
            <a:ext cx="6413294" cy="523220"/>
          </a:xfrm>
          <a:prstGeom prst="rect">
            <a:avLst/>
          </a:prstGeom>
        </p:spPr>
        <p:txBody>
          <a:bodyPr wrap="none">
            <a:spAutoFit/>
          </a:bodyPr>
          <a:lstStyle/>
          <a:p>
            <a:r>
              <a:rPr lang="pl-PL" sz="2800" b="1" dirty="0"/>
              <a:t>Triada autyzmu - objawy według kategorii</a:t>
            </a:r>
          </a:p>
        </p:txBody>
      </p:sp>
      <p:pic>
        <p:nvPicPr>
          <p:cNvPr id="5" name="Obraz 4"/>
          <p:cNvPicPr>
            <a:picLocks noChangeAspect="1"/>
          </p:cNvPicPr>
          <p:nvPr/>
        </p:nvPicPr>
        <p:blipFill>
          <a:blip r:embed="rId2"/>
          <a:stretch>
            <a:fillRect/>
          </a:stretch>
        </p:blipFill>
        <p:spPr>
          <a:xfrm>
            <a:off x="1418200" y="1184493"/>
            <a:ext cx="9660395" cy="5021492"/>
          </a:xfrm>
          <a:prstGeom prst="rect">
            <a:avLst/>
          </a:prstGeom>
        </p:spPr>
      </p:pic>
    </p:spTree>
    <p:extLst>
      <p:ext uri="{BB962C8B-B14F-4D97-AF65-F5344CB8AC3E}">
        <p14:creationId xmlns:p14="http://schemas.microsoft.com/office/powerpoint/2010/main" val="30947539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077904" y="714493"/>
            <a:ext cx="4203202" cy="584775"/>
          </a:xfrm>
          <a:prstGeom prst="rect">
            <a:avLst/>
          </a:prstGeom>
        </p:spPr>
        <p:txBody>
          <a:bodyPr wrap="none">
            <a:spAutoFit/>
          </a:bodyPr>
          <a:lstStyle/>
          <a:p>
            <a:r>
              <a:rPr lang="pl-PL" sz="3200" b="1" dirty="0"/>
              <a:t>AUTYZM U DOROSŁYCH</a:t>
            </a:r>
          </a:p>
        </p:txBody>
      </p:sp>
      <p:sp>
        <p:nvSpPr>
          <p:cNvPr id="3" name="object 5"/>
          <p:cNvSpPr txBox="1"/>
          <p:nvPr/>
        </p:nvSpPr>
        <p:spPr>
          <a:xfrm>
            <a:off x="883919" y="1736593"/>
            <a:ext cx="10591172" cy="3886962"/>
          </a:xfrm>
          <a:prstGeom prst="rect">
            <a:avLst/>
          </a:prstGeom>
        </p:spPr>
        <p:txBody>
          <a:bodyPr vert="horz" wrap="square" lIns="0" tIns="12700" rIns="0" bIns="0" rtlCol="0">
            <a:spAutoFit/>
          </a:bodyPr>
          <a:lstStyle/>
          <a:p>
            <a:pPr marL="12700" marR="5080" algn="just">
              <a:lnSpc>
                <a:spcPct val="115500"/>
              </a:lnSpc>
              <a:spcBef>
                <a:spcPts val="100"/>
              </a:spcBef>
            </a:pPr>
            <a:r>
              <a:rPr lang="pl-PL" spc="-30" dirty="0" err="1">
                <a:solidFill>
                  <a:prstClr val="black"/>
                </a:solidFill>
                <a:latin typeface="Tahoma" panose="020B0604030504040204" pitchFamily="34" charset="0"/>
                <a:ea typeface="Tahoma" panose="020B0604030504040204" pitchFamily="34" charset="0"/>
                <a:cs typeface="Tahoma" panose="020B0604030504040204" pitchFamily="34" charset="0"/>
              </a:rPr>
              <a:t>Centers</a:t>
            </a:r>
            <a:r>
              <a:rPr lang="pl-PL" spc="-30" dirty="0">
                <a:solidFill>
                  <a:prstClr val="black"/>
                </a:solidFill>
                <a:latin typeface="Tahoma" panose="020B0604030504040204" pitchFamily="34" charset="0"/>
                <a:ea typeface="Tahoma" panose="020B0604030504040204" pitchFamily="34" charset="0"/>
                <a:cs typeface="Tahoma" panose="020B0604030504040204" pitchFamily="34" charset="0"/>
              </a:rPr>
              <a:t> of </a:t>
            </a:r>
            <a:r>
              <a:rPr lang="pl-PL" spc="-30" dirty="0" err="1">
                <a:solidFill>
                  <a:prstClr val="black"/>
                </a:solidFill>
                <a:latin typeface="Tahoma" panose="020B0604030504040204" pitchFamily="34" charset="0"/>
                <a:ea typeface="Tahoma" panose="020B0604030504040204" pitchFamily="34" charset="0"/>
                <a:cs typeface="Tahoma" panose="020B0604030504040204" pitchFamily="34" charset="0"/>
              </a:rPr>
              <a:t>Disease</a:t>
            </a:r>
            <a:r>
              <a:rPr lang="pl-PL" spc="-30" dirty="0">
                <a:solidFill>
                  <a:prstClr val="black"/>
                </a:solidFill>
                <a:latin typeface="Tahoma" panose="020B0604030504040204" pitchFamily="34" charset="0"/>
                <a:ea typeface="Tahoma" panose="020B0604030504040204" pitchFamily="34" charset="0"/>
                <a:cs typeface="Tahoma" panose="020B0604030504040204" pitchFamily="34" charset="0"/>
              </a:rPr>
              <a:t> Control (CDC) wskazuje na brak kontaktu wzrokowego lub ograniczony kontakt wzrokowy jako jeden z najbardziej charakterystycznych objawów autyzmu. W wielu przypadkach dorośli                    z autyzmem uczą się nawiązywać częściej kontakt wzrokowy dzięki terapii i pomocy rodziny, dlatego                      z czasem ten objaw może stać się mniej widoczny. </a:t>
            </a:r>
          </a:p>
          <a:p>
            <a:pPr marL="12700" marR="5080" algn="just">
              <a:lnSpc>
                <a:spcPct val="115500"/>
              </a:lnSpc>
              <a:spcBef>
                <a:spcPts val="100"/>
              </a:spcBef>
            </a:pPr>
            <a:endParaRPr lang="pl-PL" spc="-3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115500"/>
              </a:lnSpc>
              <a:spcBef>
                <a:spcPts val="100"/>
              </a:spcBef>
            </a:pPr>
            <a:r>
              <a:rPr lang="pl-PL" dirty="0">
                <a:solidFill>
                  <a:prstClr val="black"/>
                </a:solidFill>
                <a:latin typeface="Tahoma" panose="020B0604030504040204" pitchFamily="34" charset="0"/>
                <a:ea typeface="Tahoma" panose="020B0604030504040204" pitchFamily="34" charset="0"/>
                <a:cs typeface="Tahoma" panose="020B0604030504040204" pitchFamily="34" charset="0"/>
              </a:rPr>
              <a:t>To, że ktoś nie utrzymuje kontaktu wzrokowego, nie musi być jednoznaczne z autyzmem. Innymi możliwymi przyczynami jest nieśmiałość lub fobia społeczna. </a:t>
            </a:r>
          </a:p>
          <a:p>
            <a:pPr marL="12700" marR="5080" algn="just">
              <a:lnSpc>
                <a:spcPct val="115500"/>
              </a:lnSpc>
              <a:spcBef>
                <a:spcPts val="100"/>
              </a:spcBef>
            </a:pPr>
            <a:endParaRPr lang="pl-PL"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115500"/>
              </a:lnSpc>
              <a:spcBef>
                <a:spcPts val="100"/>
              </a:spcBef>
            </a:pPr>
            <a:r>
              <a:rPr lang="pl-PL" dirty="0">
                <a:solidFill>
                  <a:prstClr val="black"/>
                </a:solidFill>
                <a:latin typeface="Tahoma" panose="020B0604030504040204" pitchFamily="34" charset="0"/>
                <a:ea typeface="Tahoma" panose="020B0604030504040204" pitchFamily="34" charset="0"/>
                <a:cs typeface="Tahoma" panose="020B0604030504040204" pitchFamily="34" charset="0"/>
              </a:rPr>
              <a:t>Osoby z autyzmem często wykonują pewne powtarzalne gesty czy ruchy, np. w sytuacjach stresowych. Może to być machanie rękami, ale może zdarzać się również kołysanie. Kołysanie się to też jeden                z charakterystycznych przejawów choroby sierocej, zaburzenia psychicznego spowodowanego długotrwałym brakiem kontaktu z matką.</a:t>
            </a:r>
            <a:endParaRPr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09830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566388" y="744974"/>
            <a:ext cx="5253233" cy="523220"/>
          </a:xfrm>
          <a:prstGeom prst="rect">
            <a:avLst/>
          </a:prstGeom>
        </p:spPr>
        <p:txBody>
          <a:bodyPr wrap="none">
            <a:spAutoFit/>
          </a:bodyPr>
          <a:lstStyle/>
          <a:p>
            <a:r>
              <a:rPr lang="pl-PL" sz="2800" b="1" dirty="0"/>
              <a:t>AUTYZM U KOBIET A U MĘŻCZYZN</a:t>
            </a:r>
          </a:p>
        </p:txBody>
      </p:sp>
      <p:sp>
        <p:nvSpPr>
          <p:cNvPr id="3" name="Prostokąt 2"/>
          <p:cNvSpPr/>
          <p:nvPr/>
        </p:nvSpPr>
        <p:spPr>
          <a:xfrm>
            <a:off x="987457" y="1739095"/>
            <a:ext cx="10411097" cy="3785652"/>
          </a:xfrm>
          <a:prstGeom prst="rect">
            <a:avLst/>
          </a:prstGeom>
        </p:spPr>
        <p:txBody>
          <a:bodyPr wrap="square">
            <a:spAutoFit/>
          </a:bodyPr>
          <a:lstStyle/>
          <a:p>
            <a:pPr algn="just"/>
            <a:r>
              <a:rPr lang="pl-PL" sz="2400" dirty="0"/>
              <a:t>Kobiety wykazują mniej widoczne objawy autyzmu. Częściej ukrywają swój niepokój związany z sytuacjami społecznymi, rzadziej zachowują się agresywnie,                a do tego chętniej wykazują zainteresowania, które są popularne wśród ogółu ludzi. Z tego powodu również później uzyskują diagnozę.</a:t>
            </a:r>
          </a:p>
          <a:p>
            <a:pPr algn="just"/>
            <a:endParaRPr lang="pl-PL" sz="2400" dirty="0"/>
          </a:p>
          <a:p>
            <a:pPr algn="just"/>
            <a:r>
              <a:rPr lang="pl-PL" sz="2400" dirty="0"/>
              <a:t>Kobiety z autyzmem doświadczają takich samych trudności, co mężczyźni                           z autyzmem. Nie zawsze rozumieją intencję innych, sugestie lub pewne normy społeczne, przez co mierzą się z poczuciem odosobnienia. Mogą być nadwrażliwe na pewne bodźce, mieć problemy z organizacją, utrzymywaniem kontaktu wzrokowego lub wykazywać powtarzalne zachowania w sytuacjach stresowych.</a:t>
            </a:r>
          </a:p>
        </p:txBody>
      </p:sp>
    </p:spTree>
    <p:extLst>
      <p:ext uri="{BB962C8B-B14F-4D97-AF65-F5344CB8AC3E}">
        <p14:creationId xmlns:p14="http://schemas.microsoft.com/office/powerpoint/2010/main" val="20635268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898454" y="958334"/>
            <a:ext cx="6374245" cy="584775"/>
          </a:xfrm>
          <a:prstGeom prst="rect">
            <a:avLst/>
          </a:prstGeom>
        </p:spPr>
        <p:txBody>
          <a:bodyPr wrap="none">
            <a:spAutoFit/>
          </a:bodyPr>
          <a:lstStyle/>
          <a:p>
            <a:r>
              <a:rPr lang="pl-PL" sz="3200" b="1" dirty="0"/>
              <a:t>Diagnoza autyzmu u osób dorosłych </a:t>
            </a:r>
          </a:p>
        </p:txBody>
      </p:sp>
      <p:sp>
        <p:nvSpPr>
          <p:cNvPr id="3" name="Prostokąt 2"/>
          <p:cNvSpPr/>
          <p:nvPr/>
        </p:nvSpPr>
        <p:spPr>
          <a:xfrm>
            <a:off x="1045029" y="2131147"/>
            <a:ext cx="10319657" cy="2677656"/>
          </a:xfrm>
          <a:prstGeom prst="rect">
            <a:avLst/>
          </a:prstGeom>
        </p:spPr>
        <p:txBody>
          <a:bodyPr wrap="square">
            <a:spAutoFit/>
          </a:bodyPr>
          <a:lstStyle/>
          <a:p>
            <a:pPr algn="just"/>
            <a:r>
              <a:rPr lang="pl-PL" sz="2400" dirty="0"/>
              <a:t>Niestety nie istnieje żaden oficjalny, jednoznaczny test, ani badanie na autyzm. Autyzm diagnozuje lekarz rodzinny, psycholog lub psychiatra. Specjaliści dokonają dogłębnego wywiadu medycznego, obserwują pacjenta oraz próbują wykluczyć choroby dające podobne objawy. </a:t>
            </a:r>
          </a:p>
          <a:p>
            <a:pPr algn="just"/>
            <a:endParaRPr lang="pl-PL" sz="2400" dirty="0"/>
          </a:p>
          <a:p>
            <a:pPr algn="just"/>
            <a:r>
              <a:rPr lang="pl-PL" sz="2400" dirty="0"/>
              <a:t>Jeśli jednak jesteś dorosłym, który podejrzewa u siebie lub bliskiej osoby niezdiagnozowany autyzm -&gt; </a:t>
            </a:r>
            <a:r>
              <a:rPr lang="pl-PL" sz="2400" b="1" dirty="0"/>
              <a:t>Kwestionariusz AQ</a:t>
            </a:r>
          </a:p>
        </p:txBody>
      </p:sp>
    </p:spTree>
    <p:extLst>
      <p:ext uri="{BB962C8B-B14F-4D97-AF65-F5344CB8AC3E}">
        <p14:creationId xmlns:p14="http://schemas.microsoft.com/office/powerpoint/2010/main" val="2325604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70708" y="1030857"/>
            <a:ext cx="10541725" cy="4708981"/>
          </a:xfrm>
          <a:prstGeom prst="rect">
            <a:avLst/>
          </a:prstGeom>
        </p:spPr>
        <p:txBody>
          <a:bodyPr wrap="square">
            <a:spAutoFit/>
          </a:bodyPr>
          <a:lstStyle/>
          <a:p>
            <a:pPr algn="just"/>
            <a:r>
              <a:rPr lang="pl-PL" sz="2000" dirty="0"/>
              <a:t>Być może za brakiem diagnozy w dzieciństwie stoi racjonalne uzasadnienie: to nie jest autyzm. Podobne objawy mogą dawać takie choroby jak:</a:t>
            </a:r>
          </a:p>
          <a:p>
            <a:pPr marL="342900" indent="-342900" algn="just">
              <a:buFont typeface="Arial" panose="020B0604020202020204" pitchFamily="34" charset="0"/>
              <a:buChar char="•"/>
            </a:pPr>
            <a:r>
              <a:rPr lang="pl-PL" sz="2000" dirty="0"/>
              <a:t>Zaburzenia afektywne, czyli zaburzenia nastroju, emocji i aktywności w tym np.: depresja, manie, choroba dwubiegunowa.</a:t>
            </a:r>
          </a:p>
          <a:p>
            <a:pPr marL="342900" indent="-342900" algn="just">
              <a:buFont typeface="Arial" panose="020B0604020202020204" pitchFamily="34" charset="0"/>
              <a:buChar char="•"/>
            </a:pPr>
            <a:r>
              <a:rPr lang="pl-PL" sz="2000" dirty="0"/>
              <a:t>Nerwica natręctw - w tym schorzeniu pacjent wykonuje kilkukrotnie pewne czynności                              w określonym kontekście.</a:t>
            </a:r>
          </a:p>
          <a:p>
            <a:pPr marL="342900" indent="-342900" algn="just">
              <a:buFont typeface="Arial" panose="020B0604020202020204" pitchFamily="34" charset="0"/>
              <a:buChar char="•"/>
            </a:pPr>
            <a:r>
              <a:rPr lang="pl-PL" sz="2000" dirty="0"/>
              <a:t>ADHD</a:t>
            </a:r>
          </a:p>
          <a:p>
            <a:pPr marL="342900" indent="-342900" algn="just">
              <a:buFont typeface="Arial" panose="020B0604020202020204" pitchFamily="34" charset="0"/>
              <a:buChar char="•"/>
            </a:pPr>
            <a:r>
              <a:rPr lang="pl-PL" sz="2000" dirty="0"/>
              <a:t>Osobowość unikająca, tj. zaburzenie osobowości objawiające się trudnościami w tworzeniu                      i utrzymywaniu relacji.</a:t>
            </a:r>
          </a:p>
          <a:p>
            <a:pPr marL="342900" indent="-342900" algn="just">
              <a:buFont typeface="Arial" panose="020B0604020202020204" pitchFamily="34" charset="0"/>
              <a:buChar char="•"/>
            </a:pPr>
            <a:r>
              <a:rPr lang="pl-PL" sz="2000" dirty="0"/>
              <a:t>Schizofrenia, której charakterystycznym objawem są również zaburzenia w komunikacji z innymi ludźmi, wycofaniu się i zamknięciu w sobie. Mówi się również o </a:t>
            </a:r>
            <a:r>
              <a:rPr lang="pl-PL" sz="2000" b="1" dirty="0"/>
              <a:t>autyzmie schizofrenicznym </a:t>
            </a:r>
            <a:r>
              <a:rPr lang="pl-PL" sz="2000" dirty="0"/>
              <a:t>- jest to forma schizofrenii, która przez wzgląd na podobieństwo objawów została w nazewnictwie połączona z autyzmem. To, co odróżnia autyzm schizofreniczny od autyzmu to urojenia. Osoby               z autyzmem mogą mieć jednocześnie schizofrenię - częściej dotyczy to dorosłych. Nawet 35% dorosłych z autyzmem może cierpieć na tę chorobę psychiczną.</a:t>
            </a:r>
          </a:p>
        </p:txBody>
      </p:sp>
    </p:spTree>
    <p:extLst>
      <p:ext uri="{BB962C8B-B14F-4D97-AF65-F5344CB8AC3E}">
        <p14:creationId xmlns:p14="http://schemas.microsoft.com/office/powerpoint/2010/main" val="960743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759659" y="984460"/>
            <a:ext cx="4759765" cy="584775"/>
          </a:xfrm>
          <a:prstGeom prst="rect">
            <a:avLst/>
          </a:prstGeom>
        </p:spPr>
        <p:txBody>
          <a:bodyPr wrap="none">
            <a:spAutoFit/>
          </a:bodyPr>
          <a:lstStyle/>
          <a:p>
            <a:r>
              <a:rPr lang="pl-PL" sz="3200" b="1" dirty="0"/>
              <a:t>Autyzm a zespół </a:t>
            </a:r>
            <a:r>
              <a:rPr lang="pl-PL" sz="3200" b="1" dirty="0" err="1"/>
              <a:t>Tourette’a</a:t>
            </a:r>
            <a:endParaRPr lang="pl-PL" sz="3200" b="1" dirty="0"/>
          </a:p>
        </p:txBody>
      </p:sp>
      <p:sp>
        <p:nvSpPr>
          <p:cNvPr id="3" name="Prostokąt 2"/>
          <p:cNvSpPr/>
          <p:nvPr/>
        </p:nvSpPr>
        <p:spPr>
          <a:xfrm>
            <a:off x="992775" y="2099829"/>
            <a:ext cx="10293531" cy="3108543"/>
          </a:xfrm>
          <a:prstGeom prst="rect">
            <a:avLst/>
          </a:prstGeom>
        </p:spPr>
        <p:txBody>
          <a:bodyPr wrap="square">
            <a:spAutoFit/>
          </a:bodyPr>
          <a:lstStyle/>
          <a:p>
            <a:pPr algn="just"/>
            <a:r>
              <a:rPr lang="pl-PL" sz="2800" dirty="0"/>
              <a:t>Zespół </a:t>
            </a:r>
            <a:r>
              <a:rPr lang="pl-PL" sz="2800" dirty="0" err="1"/>
              <a:t>Tourette’a</a:t>
            </a:r>
            <a:r>
              <a:rPr lang="pl-PL" sz="2800" dirty="0"/>
              <a:t> to organiczne schorzenie mózgu, które objawia się tikami ruchowymi lub werbalnymi. Autyzm to całościowe zaburzenie rozwoju, które może odzwierciedlać się tikami, jednak dominującymi symptomami są problemy z komunikacją, przywiązanie do rutyny, przedmiotów i fiksacje na punkcie jednego tematu. W Zespole </a:t>
            </a:r>
            <a:r>
              <a:rPr lang="pl-PL" sz="2800" dirty="0" err="1"/>
              <a:t>Tourette’a</a:t>
            </a:r>
            <a:r>
              <a:rPr lang="pl-PL" sz="2800" dirty="0"/>
              <a:t> nie występują tego typu zaburzenia. Obie choroby są jednak nieuleczalne.</a:t>
            </a:r>
          </a:p>
        </p:txBody>
      </p:sp>
    </p:spTree>
    <p:extLst>
      <p:ext uri="{BB962C8B-B14F-4D97-AF65-F5344CB8AC3E}">
        <p14:creationId xmlns:p14="http://schemas.microsoft.com/office/powerpoint/2010/main" val="15460191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272616" y="684014"/>
            <a:ext cx="3733843" cy="646331"/>
          </a:xfrm>
          <a:prstGeom prst="rect">
            <a:avLst/>
          </a:prstGeom>
        </p:spPr>
        <p:txBody>
          <a:bodyPr wrap="none">
            <a:spAutoFit/>
          </a:bodyPr>
          <a:lstStyle/>
          <a:p>
            <a:r>
              <a:rPr lang="pl-PL" sz="3600" b="1" dirty="0"/>
              <a:t>Autyzm a depresja</a:t>
            </a:r>
          </a:p>
        </p:txBody>
      </p:sp>
      <p:sp>
        <p:nvSpPr>
          <p:cNvPr id="3" name="Prostokąt 2"/>
          <p:cNvSpPr/>
          <p:nvPr/>
        </p:nvSpPr>
        <p:spPr>
          <a:xfrm>
            <a:off x="992773" y="1804367"/>
            <a:ext cx="10293531" cy="3785652"/>
          </a:xfrm>
          <a:prstGeom prst="rect">
            <a:avLst/>
          </a:prstGeom>
        </p:spPr>
        <p:txBody>
          <a:bodyPr wrap="square">
            <a:spAutoFit/>
          </a:bodyPr>
          <a:lstStyle/>
          <a:p>
            <a:pPr algn="just"/>
            <a:r>
              <a:rPr lang="pl-PL" sz="2400" dirty="0"/>
              <a:t>Według organizacji </a:t>
            </a:r>
            <a:r>
              <a:rPr lang="pl-PL" sz="2400" dirty="0" err="1"/>
              <a:t>Autism</a:t>
            </a:r>
            <a:r>
              <a:rPr lang="pl-PL" sz="2400" dirty="0"/>
              <a:t> </a:t>
            </a:r>
            <a:r>
              <a:rPr lang="pl-PL" sz="2400" dirty="0" err="1"/>
              <a:t>Speaks</a:t>
            </a:r>
            <a:r>
              <a:rPr lang="pl-PL" sz="2400" dirty="0"/>
              <a:t> </a:t>
            </a:r>
            <a:r>
              <a:rPr lang="pl-PL" sz="2400" b="1" dirty="0"/>
              <a:t>nawet 26% dorosłych z autyzmem cierpi na depresję -</a:t>
            </a:r>
            <a:r>
              <a:rPr lang="pl-PL" sz="2400" dirty="0"/>
              <a:t> to trzykrotnie więcej niż w populacji ogólnej. Im „lżejszy” autyzm, tym większe ryzyko depresji. Wynika to z większej świadomości swojej niepełnosprawności, która budzi frustrację i lęk. Badanie van </a:t>
            </a:r>
            <a:r>
              <a:rPr lang="pl-PL" sz="2400" dirty="0" err="1"/>
              <a:t>Heijst</a:t>
            </a:r>
            <a:r>
              <a:rPr lang="pl-PL" sz="2400" dirty="0"/>
              <a:t> i in. wyróżnia 2 czynniki, które wpływają na zwiększenie ryzyka tego zaburzenia afektywnego             u osób z autyzmem:</a:t>
            </a:r>
          </a:p>
          <a:p>
            <a:pPr marL="457200" indent="-457200" algn="just">
              <a:buFont typeface="Arial" panose="020B0604020202020204" pitchFamily="34" charset="0"/>
              <a:buChar char="•"/>
            </a:pPr>
            <a:r>
              <a:rPr lang="pl-PL" sz="2400" b="1" dirty="0"/>
              <a:t>mniejsze poczucie kontroli nad własnym życiem</a:t>
            </a:r>
            <a:r>
              <a:rPr lang="pl-PL" sz="2400" dirty="0"/>
              <a:t>, z którym wiążą się np. trudności z płynnym przechodzeniem między zadaniami;</a:t>
            </a:r>
          </a:p>
          <a:p>
            <a:pPr marL="457200" indent="-457200" algn="just">
              <a:buFont typeface="Arial" panose="020B0604020202020204" pitchFamily="34" charset="0"/>
              <a:buChar char="•"/>
            </a:pPr>
            <a:r>
              <a:rPr lang="pl-PL" sz="2400" b="1" dirty="0"/>
              <a:t>częstsze zamartwianie </a:t>
            </a:r>
            <a:r>
              <a:rPr lang="pl-PL" sz="2400" dirty="0"/>
              <a:t>- w przypadku dorosłych z autyzmem dotyczy to m.in. trudności z regulowaniem emocji i odnalezieniem się w grupach społecznych.</a:t>
            </a:r>
          </a:p>
        </p:txBody>
      </p:sp>
    </p:spTree>
    <p:extLst>
      <p:ext uri="{BB962C8B-B14F-4D97-AF65-F5344CB8AC3E}">
        <p14:creationId xmlns:p14="http://schemas.microsoft.com/office/powerpoint/2010/main" val="630804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315979" y="505489"/>
            <a:ext cx="1647118" cy="646331"/>
          </a:xfrm>
          <a:prstGeom prst="rect">
            <a:avLst/>
          </a:prstGeom>
        </p:spPr>
        <p:txBody>
          <a:bodyPr wrap="none">
            <a:spAutoFit/>
          </a:bodyPr>
          <a:lstStyle/>
          <a:p>
            <a:r>
              <a:rPr lang="pl-PL" sz="3600" b="1" dirty="0"/>
              <a:t>Autyzm</a:t>
            </a:r>
          </a:p>
        </p:txBody>
      </p:sp>
      <p:sp>
        <p:nvSpPr>
          <p:cNvPr id="4" name="Prostokąt 3"/>
          <p:cNvSpPr/>
          <p:nvPr/>
        </p:nvSpPr>
        <p:spPr>
          <a:xfrm>
            <a:off x="772878" y="1482523"/>
            <a:ext cx="10733319" cy="4955203"/>
          </a:xfrm>
          <a:prstGeom prst="rect">
            <a:avLst/>
          </a:prstGeom>
        </p:spPr>
        <p:txBody>
          <a:bodyPr wrap="square">
            <a:spAutoFit/>
          </a:bodyPr>
          <a:lstStyle/>
          <a:p>
            <a:pPr marL="285750" indent="-285750" algn="just">
              <a:buFont typeface="Arial" panose="020B0604020202020204" pitchFamily="34" charset="0"/>
              <a:buChar char="•"/>
            </a:pPr>
            <a:r>
              <a:rPr lang="pl-PL" sz="2000" dirty="0"/>
              <a:t>Najważniejsze jest szybkie rozpoznanie  i  wdrożenie terapii we współpracy ze  specjalistami: neurologiem, psychiatrą,  psychologiem i </a:t>
            </a:r>
            <a:r>
              <a:rPr lang="pl-PL" sz="2000" dirty="0" err="1"/>
              <a:t>logepedą</a:t>
            </a:r>
            <a:r>
              <a:rPr lang="pl-PL" sz="2000" dirty="0"/>
              <a:t>.</a:t>
            </a:r>
          </a:p>
          <a:p>
            <a:pPr marL="285750" indent="-285750" algn="just">
              <a:buFont typeface="Arial" panose="020B0604020202020204" pitchFamily="34" charset="0"/>
              <a:buChar char="•"/>
            </a:pPr>
            <a:r>
              <a:rPr lang="pl-PL" sz="2000" dirty="0"/>
              <a:t>Możliwe jest wówczas wspieranie osób ze spektrum autyzmu i przygotowywanie ich do funkcjonowania w społeczeństwie w przyszłości.</a:t>
            </a:r>
          </a:p>
          <a:p>
            <a:pPr marL="285750" indent="-285750" algn="just">
              <a:buFont typeface="Arial" panose="020B0604020202020204" pitchFamily="34" charset="0"/>
              <a:buChar char="•"/>
            </a:pPr>
            <a:r>
              <a:rPr lang="pl-PL" sz="2000" dirty="0"/>
              <a:t>Nie ma jednak konkretnego sposobu, aby mózg osoby chorej na autyzm nagle zaczął pracować                       w taki sposób, jak u większości ludzi. </a:t>
            </a:r>
          </a:p>
          <a:p>
            <a:pPr marL="285750" indent="-285750" algn="just">
              <a:buFont typeface="Arial" panose="020B0604020202020204" pitchFamily="34" charset="0"/>
              <a:buChar char="•"/>
            </a:pPr>
            <a:r>
              <a:rPr lang="pl-PL" sz="2000" dirty="0"/>
              <a:t>Edukowanie społeczeństwa w zakresie tolerancji dla odmienności i wyjątkowości osób inaczej funkcjonujących, w tym z autyzmem. </a:t>
            </a:r>
          </a:p>
          <a:p>
            <a:pPr marL="285750" indent="-285750" algn="just">
              <a:buFont typeface="Arial" panose="020B0604020202020204" pitchFamily="34" charset="0"/>
              <a:buChar char="•"/>
            </a:pPr>
            <a:r>
              <a:rPr lang="pl-PL" sz="2000" dirty="0"/>
              <a:t>Ułatwieniem dla dorosłych z autyzmem będą sesje terapeutyczne z psychologiem w nurcie terapii behawioralnej.</a:t>
            </a:r>
          </a:p>
          <a:p>
            <a:pPr marL="285750" indent="-285750" algn="just">
              <a:buFont typeface="Arial" panose="020B0604020202020204" pitchFamily="34" charset="0"/>
              <a:buChar char="•"/>
            </a:pPr>
            <a:r>
              <a:rPr lang="pl-PL" sz="2000" dirty="0"/>
              <a:t>terapia, na którą wybierze się z partnerem(-</a:t>
            </a:r>
            <a:r>
              <a:rPr lang="pl-PL" sz="2000" dirty="0" err="1"/>
              <a:t>ką</a:t>
            </a:r>
            <a:r>
              <a:rPr lang="pl-PL" sz="2000" dirty="0"/>
              <a:t>). Jeśli druga osoba nie zna dokładnie specyfiki spektrum autyzmu, sesje te pozwolą na głębsze zrozumienie </a:t>
            </a:r>
            <a:r>
              <a:rPr lang="pl-PL" sz="2000" dirty="0" err="1"/>
              <a:t>autystyka</a:t>
            </a:r>
            <a:r>
              <a:rPr lang="pl-PL" sz="2000" dirty="0"/>
              <a:t>.</a:t>
            </a:r>
          </a:p>
          <a:p>
            <a:pPr marL="285750" indent="-285750" algn="just">
              <a:buFont typeface="Arial" panose="020B0604020202020204" pitchFamily="34" charset="0"/>
              <a:buChar char="•"/>
            </a:pPr>
            <a:r>
              <a:rPr lang="pl-PL" sz="2000" dirty="0"/>
              <a:t>Trening umiejętności społecznych przyda się tym osobom, które doświadczają trudności                     w komunikacji z innymi</a:t>
            </a:r>
          </a:p>
          <a:p>
            <a:pPr marL="285750" indent="-285750" algn="just">
              <a:buFont typeface="Arial" panose="020B0604020202020204" pitchFamily="34" charset="0"/>
              <a:buChar char="•"/>
            </a:pPr>
            <a:r>
              <a:rPr lang="pl-PL" sz="2000" dirty="0"/>
              <a:t>Poczucie odosobnienia w swojej chorobie pomogą zniwelować grupy wsparcia.</a:t>
            </a:r>
          </a:p>
          <a:p>
            <a:pPr marL="285750" indent="-285750">
              <a:buFont typeface="Arial" panose="020B0604020202020204" pitchFamily="34" charset="0"/>
              <a:buChar char="•"/>
            </a:pPr>
            <a:endParaRPr lang="pl-PL" dirty="0"/>
          </a:p>
        </p:txBody>
      </p:sp>
    </p:spTree>
    <p:extLst>
      <p:ext uri="{BB962C8B-B14F-4D97-AF65-F5344CB8AC3E}">
        <p14:creationId xmlns:p14="http://schemas.microsoft.com/office/powerpoint/2010/main" val="3485937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24C6269E-8AF6-4F26-86B1-66D7B78B820F}"/>
              </a:ext>
            </a:extLst>
          </p:cNvPr>
          <p:cNvSpPr txBox="1"/>
          <p:nvPr/>
        </p:nvSpPr>
        <p:spPr>
          <a:xfrm>
            <a:off x="278781" y="329182"/>
            <a:ext cx="11641874"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Lista niektórych symptomów dotyczących problemów zdrowia psychicznego wśród studentów:</a:t>
            </a:r>
            <a:endParaRPr kumimoji="0" lang="pl-PL"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pole tekstowe 8">
            <a:extLst>
              <a:ext uri="{FF2B5EF4-FFF2-40B4-BE49-F238E27FC236}">
                <a16:creationId xmlns:a16="http://schemas.microsoft.com/office/drawing/2014/main" id="{3ED4DD15-1EB6-44FB-8605-F1402402A83B}"/>
              </a:ext>
            </a:extLst>
          </p:cNvPr>
          <p:cNvSpPr txBox="1"/>
          <p:nvPr/>
        </p:nvSpPr>
        <p:spPr>
          <a:xfrm>
            <a:off x="646771" y="1840860"/>
            <a:ext cx="10738625" cy="4555093"/>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600"/>
              </a:spcBef>
              <a:spcAft>
                <a:spcPts val="600"/>
              </a:spcAft>
              <a:buClrTx/>
              <a:buSzPts val="1000"/>
              <a:buFont typeface="Symbol" panose="05050102010706020507" pitchFamily="18" charset="2"/>
              <a:buChar char=""/>
              <a:tabLst>
                <a:tab pos="457200" algn="l"/>
              </a:tabLst>
              <a:defRPr/>
            </a:pPr>
            <a:r>
              <a:rPr kumimoji="0" lang="pl-P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zaburzona koncentracja uwagi, problemy ze skupieniem, „rozproszenie” myśli;</a:t>
            </a:r>
            <a:endParaRPr kumimoji="0" lang="pl-P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600"/>
              </a:spcBef>
              <a:spcAft>
                <a:spcPts val="600"/>
              </a:spcAft>
              <a:buClrTx/>
              <a:buSzPts val="1000"/>
              <a:buFont typeface="Symbol" panose="05050102010706020507" pitchFamily="18" charset="2"/>
              <a:buChar char=""/>
              <a:tabLst>
                <a:tab pos="457200" algn="l"/>
              </a:tabLst>
              <a:defRPr/>
            </a:pPr>
            <a:r>
              <a:rPr kumimoji="0" lang="pl-P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problemy z zapamiętywaniem, z przypominaniem sobie niedawnych lub odległych w czasie wydarzeń;</a:t>
            </a:r>
            <a:endParaRPr kumimoji="0" lang="pl-P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600"/>
              </a:spcBef>
              <a:spcAft>
                <a:spcPts val="600"/>
              </a:spcAft>
              <a:buClrTx/>
              <a:buSzPts val="1000"/>
              <a:buFont typeface="Symbol" panose="05050102010706020507" pitchFamily="18" charset="2"/>
              <a:buChar char=""/>
              <a:tabLst>
                <a:tab pos="457200" algn="l"/>
              </a:tabLst>
              <a:defRPr/>
            </a:pPr>
            <a:r>
              <a:rPr kumimoji="0" lang="pl-P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doznania słuchowe, wzrokowe, czasami węchowe, smakowe lub dotyczące czucia, występujące bez odpowiedniego bodźca, na przykład „zwidywanie” nieobecnych przedmiotów czy zwierząt, słyszenie głosów nieobecnej osoby czy osób;</a:t>
            </a:r>
            <a:endParaRPr kumimoji="0" lang="pl-P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600"/>
              </a:spcBef>
              <a:spcAft>
                <a:spcPts val="600"/>
              </a:spcAft>
              <a:buClrTx/>
              <a:buSzPts val="1000"/>
              <a:buFont typeface="Symbol" panose="05050102010706020507" pitchFamily="18" charset="2"/>
              <a:buChar char=""/>
              <a:tabLst>
                <a:tab pos="457200" algn="l"/>
              </a:tabLst>
              <a:defRPr/>
            </a:pPr>
            <a:r>
              <a:rPr kumimoji="0" lang="pl-P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problemy z rozpoznawaniem znanych przedmiotów czy twarzy;</a:t>
            </a:r>
            <a:endParaRPr kumimoji="0" lang="pl-P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600"/>
              </a:spcBef>
              <a:spcAft>
                <a:spcPts val="600"/>
              </a:spcAft>
              <a:buClrTx/>
              <a:buSzPts val="1000"/>
              <a:buFont typeface="Symbol" panose="05050102010706020507" pitchFamily="18" charset="2"/>
              <a:buChar char=""/>
              <a:tabLst>
                <a:tab pos="457200" algn="l"/>
              </a:tabLst>
              <a:defRPr/>
            </a:pPr>
            <a:r>
              <a:rPr kumimoji="0" lang="pl-P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przekonania niezgodne z prawdą, dotyczące np. prześladowania, bycia obserwowanym przez przypadkowe osoby, czasami przemyślenia o treści zupełnie nieracjonalnej i niemożliwej do zaistnienia;</a:t>
            </a:r>
            <a:endParaRPr kumimoji="0" lang="pl-P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600"/>
              </a:spcBef>
              <a:spcAft>
                <a:spcPts val="600"/>
              </a:spcAft>
              <a:buClrTx/>
              <a:buSzPts val="1000"/>
              <a:buFont typeface="Symbol" panose="05050102010706020507" pitchFamily="18" charset="2"/>
              <a:buChar char=""/>
              <a:tabLst>
                <a:tab pos="457200" algn="l"/>
              </a:tabLst>
              <a:defRPr/>
            </a:pPr>
            <a:r>
              <a:rPr kumimoji="0" lang="pl-P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problemy językowe, jak trudności z „wysławianiem się”, znalezieniem właściwego słowa czy nazwy, zubożenie języka, używanie niewłaściwych wyrazów, mylenie pojęć;</a:t>
            </a:r>
            <a:endParaRPr kumimoji="0" lang="pl-P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9285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CF1728AB-8AC1-4628-B35C-78A008DCEF74}"/>
              </a:ext>
            </a:extLst>
          </p:cNvPr>
          <p:cNvSpPr txBox="1"/>
          <p:nvPr/>
        </p:nvSpPr>
        <p:spPr>
          <a:xfrm>
            <a:off x="728082" y="1307638"/>
            <a:ext cx="10426390" cy="5262979"/>
          </a:xfrm>
          <a:prstGeom prst="rect">
            <a:avLst/>
          </a:prstGeom>
          <a:noFill/>
        </p:spPr>
        <p:txBody>
          <a:bodyPr wrap="square">
            <a:spAutoFit/>
          </a:bodyPr>
          <a:lstStyle/>
          <a:p>
            <a:pPr lvl="0" algn="just">
              <a:defRPr/>
            </a:pPr>
            <a:r>
              <a:rPr lang="pl-PL" sz="2400" dirty="0">
                <a:solidFill>
                  <a:prstClr val="black"/>
                </a:solidFill>
              </a:rPr>
              <a:t>Zespół Aspergera wiąże się z trudnościami, które ramowo można przyporządkować do następujących obszarów: </a:t>
            </a:r>
          </a:p>
          <a:p>
            <a:pPr marL="342900" lvl="0" indent="-342900" algn="just">
              <a:buFont typeface="Wingdings" panose="05000000000000000000" pitchFamily="2" charset="2"/>
              <a:buChar char="v"/>
              <a:defRPr/>
            </a:pPr>
            <a:r>
              <a:rPr lang="pl-PL" sz="2400" b="1" dirty="0">
                <a:solidFill>
                  <a:prstClr val="black"/>
                </a:solidFill>
              </a:rPr>
              <a:t>problemy ze swobodnym podejmowaniem kontaktów społecznych                      </a:t>
            </a:r>
            <a:r>
              <a:rPr lang="pl-PL" sz="2400" dirty="0">
                <a:solidFill>
                  <a:prstClr val="black"/>
                </a:solidFill>
              </a:rPr>
              <a:t>i podtrzymywaniem ich charakteru opartego na wzajemnej wymianie myśli                      i pełnionych ról (np. mówiącego i słuchacza), </a:t>
            </a:r>
          </a:p>
          <a:p>
            <a:pPr marL="342900" lvl="0" indent="-342900" algn="just">
              <a:buFont typeface="Wingdings" panose="05000000000000000000" pitchFamily="2" charset="2"/>
              <a:buChar char="v"/>
              <a:defRPr/>
            </a:pPr>
            <a:r>
              <a:rPr lang="pl-PL" sz="2400" b="1" dirty="0">
                <a:solidFill>
                  <a:prstClr val="black"/>
                </a:solidFill>
              </a:rPr>
              <a:t>charakterystyczna sztywność, rytualizm działań i zainteresowań, wyraźna zależność od stałości otoczenia i zdarzeń, silny dyskomfort w odpowiedzi na zmiany w otoczeniu,,</a:t>
            </a:r>
          </a:p>
          <a:p>
            <a:pPr marL="342900" lvl="0" indent="-342900" algn="just">
              <a:buFont typeface="Wingdings" panose="05000000000000000000" pitchFamily="2" charset="2"/>
              <a:buChar char="v"/>
              <a:defRPr/>
            </a:pPr>
            <a:r>
              <a:rPr lang="pl-PL" sz="2400" b="1" dirty="0">
                <a:solidFill>
                  <a:prstClr val="black"/>
                </a:solidFill>
              </a:rPr>
              <a:t>ekscentryczny sposób zachowania i budowania wypowiedzi,</a:t>
            </a:r>
          </a:p>
          <a:p>
            <a:pPr marL="342900" lvl="0" indent="-342900" algn="just">
              <a:buFont typeface="Wingdings" panose="05000000000000000000" pitchFamily="2" charset="2"/>
              <a:buChar char="v"/>
              <a:defRPr/>
            </a:pPr>
            <a:r>
              <a:rPr lang="pl-PL" sz="2400" b="1" dirty="0">
                <a:solidFill>
                  <a:prstClr val="black"/>
                </a:solidFill>
              </a:rPr>
              <a:t>problem z poskładaniem w jedną spójną, dającą pewny układ odniesienia                    i poczucie bezpieczeństwa, układankę tych niezliczonych informacji</a:t>
            </a:r>
            <a:r>
              <a:rPr lang="pl-PL" sz="2400" dirty="0">
                <a:solidFill>
                  <a:prstClr val="black"/>
                </a:solidFill>
              </a:rPr>
              <a:t>, jakie stale dopływają do nich ze świata, w którym kluczem do zrozumienia większości sytuacji jest opanowana do perfekcji praktyczna wiedza o relacjach międzyludzkich.</a:t>
            </a:r>
            <a:endParaRPr kumimoji="0" lang="pl-PL" sz="2400" i="0" u="none" strike="noStrike" kern="1200" cap="none" spc="0" normalizeH="0" baseline="0" noProof="0" dirty="0">
              <a:ln>
                <a:noFill/>
              </a:ln>
              <a:solidFill>
                <a:prstClr val="black"/>
              </a:solidFill>
              <a:effectLst/>
              <a:uLnTx/>
              <a:uFillTx/>
              <a:latin typeface="Calibri" panose="020F0502020204030204"/>
            </a:endParaRPr>
          </a:p>
        </p:txBody>
      </p:sp>
      <p:sp>
        <p:nvSpPr>
          <p:cNvPr id="5" name="pole tekstowe 4">
            <a:extLst>
              <a:ext uri="{FF2B5EF4-FFF2-40B4-BE49-F238E27FC236}">
                <a16:creationId xmlns:a16="http://schemas.microsoft.com/office/drawing/2014/main" id="{110AA912-9BC2-4954-99F3-FC6527BB5021}"/>
              </a:ext>
            </a:extLst>
          </p:cNvPr>
          <p:cNvSpPr txBox="1"/>
          <p:nvPr/>
        </p:nvSpPr>
        <p:spPr>
          <a:xfrm>
            <a:off x="728082" y="435510"/>
            <a:ext cx="10735836"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4000" b="1" dirty="0">
                <a:solidFill>
                  <a:prstClr val="black"/>
                </a:solidFill>
                <a:latin typeface="Calibri" panose="020F0502020204030204"/>
              </a:rPr>
              <a:t>Zespół Aspergera</a:t>
            </a:r>
            <a:endPar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552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110AA912-9BC2-4954-99F3-FC6527BB5021}"/>
              </a:ext>
            </a:extLst>
          </p:cNvPr>
          <p:cNvSpPr txBox="1"/>
          <p:nvPr/>
        </p:nvSpPr>
        <p:spPr>
          <a:xfrm>
            <a:off x="728082" y="749018"/>
            <a:ext cx="10735836" cy="707886"/>
          </a:xfrm>
          <a:prstGeom prst="rect">
            <a:avLst/>
          </a:prstGeom>
          <a:noFill/>
        </p:spPr>
        <p:txBody>
          <a:bodyPr wrap="square">
            <a:spAutoFit/>
          </a:bodyPr>
          <a:lstStyle/>
          <a:p>
            <a:pPr lvl="0" algn="ctr">
              <a:defRPr/>
            </a:pPr>
            <a:r>
              <a:rPr lang="pl-PL" sz="4000" b="1" dirty="0">
                <a:solidFill>
                  <a:prstClr val="black"/>
                </a:solidFill>
              </a:rPr>
              <a:t>Świat reguł</a:t>
            </a:r>
            <a:endPar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pole tekstowe 5">
            <a:extLst>
              <a:ext uri="{FF2B5EF4-FFF2-40B4-BE49-F238E27FC236}">
                <a16:creationId xmlns:a16="http://schemas.microsoft.com/office/drawing/2014/main" id="{CF1728AB-8AC1-4628-B35C-78A008DCEF74}"/>
              </a:ext>
            </a:extLst>
          </p:cNvPr>
          <p:cNvSpPr txBox="1"/>
          <p:nvPr/>
        </p:nvSpPr>
        <p:spPr>
          <a:xfrm>
            <a:off x="728082" y="1895466"/>
            <a:ext cx="10735836" cy="3416320"/>
          </a:xfrm>
          <a:prstGeom prst="rect">
            <a:avLst/>
          </a:prstGeom>
          <a:noFill/>
        </p:spPr>
        <p:txBody>
          <a:bodyPr wrap="square">
            <a:spAutoFit/>
          </a:bodyPr>
          <a:lstStyle/>
          <a:p>
            <a:pPr marL="342900" lvl="0" indent="-342900" algn="just">
              <a:buFont typeface="Wingdings" panose="05000000000000000000" pitchFamily="2" charset="2"/>
              <a:buChar char="v"/>
              <a:defRPr/>
            </a:pPr>
            <a:r>
              <a:rPr lang="pl-PL" sz="2400" b="1" dirty="0">
                <a:solidFill>
                  <a:prstClr val="black"/>
                </a:solidFill>
              </a:rPr>
              <a:t>literalne interpretowania komunikatów, instrukcji i zasad oraz ich sztywnej, hiperlogicznej interpretacji.</a:t>
            </a:r>
            <a:r>
              <a:rPr lang="pl-PL" sz="2400" dirty="0">
                <a:solidFill>
                  <a:prstClr val="black"/>
                </a:solidFill>
              </a:rPr>
              <a:t> Mogą mieć trudność w stosowaniu zasad                       w zmiennych okolicznościach, dążyć do egzekwowania ich jako jednoznacznych                                               i nieuwarunkowanych okolicznościami i oczekiwać takiego postępowania od innych. </a:t>
            </a:r>
          </a:p>
          <a:p>
            <a:pPr lvl="0" algn="just">
              <a:defRPr/>
            </a:pPr>
            <a:endParaRPr kumimoji="0" lang="pl-PL" sz="2400" i="0" u="none" strike="noStrike" kern="1200" cap="none" spc="0" normalizeH="0" baseline="0" noProof="0" dirty="0">
              <a:ln>
                <a:noFill/>
              </a:ln>
              <a:solidFill>
                <a:prstClr val="black"/>
              </a:solidFill>
              <a:effectLst/>
              <a:uLnTx/>
              <a:uFillTx/>
              <a:latin typeface="Calibri" panose="020F0502020204030204"/>
            </a:endParaRPr>
          </a:p>
          <a:p>
            <a:pPr lvl="0" algn="just">
              <a:defRPr/>
            </a:pPr>
            <a:r>
              <a:rPr lang="pl-PL" sz="2400" b="1" dirty="0">
                <a:solidFill>
                  <a:prstClr val="black"/>
                </a:solidFill>
              </a:rPr>
              <a:t>Odstąpienie od ram wyznaczanych przez daną zasadę może wywoływać </a:t>
            </a:r>
            <a:r>
              <a:rPr lang="pl-PL" sz="2400" dirty="0">
                <a:solidFill>
                  <a:prstClr val="black"/>
                </a:solidFill>
              </a:rPr>
              <a:t>w osobie                     z zespołem Aspergera </a:t>
            </a:r>
            <a:r>
              <a:rPr lang="pl-PL" sz="2400" b="1" dirty="0">
                <a:solidFill>
                  <a:prstClr val="black"/>
                </a:solidFill>
              </a:rPr>
              <a:t>niepokój, a nawet silną dezorganizację, </a:t>
            </a:r>
            <a:r>
              <a:rPr lang="pl-PL" sz="2400" dirty="0">
                <a:solidFill>
                  <a:prstClr val="black"/>
                </a:solidFill>
              </a:rPr>
              <a:t>uniemożliwiającą realizację bieżących zadań</a:t>
            </a:r>
            <a:endParaRPr kumimoji="0" lang="pl-PL" sz="240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79969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CF1728AB-8AC1-4628-B35C-78A008DCEF74}"/>
              </a:ext>
            </a:extLst>
          </p:cNvPr>
          <p:cNvSpPr txBox="1"/>
          <p:nvPr/>
        </p:nvSpPr>
        <p:spPr>
          <a:xfrm>
            <a:off x="682515" y="1059138"/>
            <a:ext cx="10735836" cy="6124754"/>
          </a:xfrm>
          <a:prstGeom prst="rect">
            <a:avLst/>
          </a:prstGeom>
          <a:noFill/>
        </p:spPr>
        <p:txBody>
          <a:bodyPr wrap="square">
            <a:spAutoFit/>
          </a:bodyPr>
          <a:lstStyle/>
          <a:p>
            <a:pPr marL="457200" lvl="0" indent="-457200" algn="just">
              <a:buFont typeface="Wingdings" panose="05000000000000000000" pitchFamily="2" charset="2"/>
              <a:buChar char="v"/>
              <a:defRPr/>
            </a:pPr>
            <a:r>
              <a:rPr lang="pl-PL" sz="2400" b="1" dirty="0">
                <a:solidFill>
                  <a:prstClr val="black"/>
                </a:solidFill>
              </a:rPr>
              <a:t>Braki w zakresie tzw. teorii umysłu</a:t>
            </a:r>
            <a:r>
              <a:rPr lang="pl-PL" sz="2400" dirty="0">
                <a:solidFill>
                  <a:prstClr val="black"/>
                </a:solidFill>
              </a:rPr>
              <a:t>, tj. systemie wiedzy na temat możliwych stanów umysłu innych osób, a przez to odmienności perspektywy poznawczej                     i emocjonalnej różnych uczestników danej interakcji. </a:t>
            </a:r>
          </a:p>
          <a:p>
            <a:pPr marL="457200" lvl="0" indent="-457200" algn="just">
              <a:buFont typeface="Wingdings" panose="05000000000000000000" pitchFamily="2" charset="2"/>
              <a:buChar char="v"/>
              <a:defRPr/>
            </a:pPr>
            <a:r>
              <a:rPr lang="pl-PL" sz="2400" dirty="0">
                <a:solidFill>
                  <a:prstClr val="black"/>
                </a:solidFill>
              </a:rPr>
              <a:t>Trudność w ocenianiu sytuacji z uwzględnieniem tego, co mógł wiedzieć lub czego nie mógł wiedzieć jej konkretny uczestnik, z perspektywy jakiej osobistej wiedzy działał, jakie mogły mu towarzyszyć osobiste pobudki. </a:t>
            </a:r>
          </a:p>
          <a:p>
            <a:pPr marL="457200" lvl="0" indent="-457200" algn="just">
              <a:buFont typeface="Wingdings" panose="05000000000000000000" pitchFamily="2" charset="2"/>
              <a:buChar char="v"/>
              <a:defRPr/>
            </a:pPr>
            <a:endParaRPr lang="pl-PL" sz="2400" dirty="0">
              <a:solidFill>
                <a:prstClr val="black"/>
              </a:solidFill>
            </a:endParaRPr>
          </a:p>
          <a:p>
            <a:pPr lvl="0" algn="just">
              <a:defRPr/>
            </a:pPr>
            <a:r>
              <a:rPr lang="pl-PL" sz="2400" dirty="0">
                <a:solidFill>
                  <a:prstClr val="black"/>
                </a:solidFill>
              </a:rPr>
              <a:t>Może to prowadzić np. do niezrozumienia sytuacji, w której wykładowca wystawił ocenę nie na podstawie posiadanej przez studenta wiedzy, ale zaledwie na podstawie jej próbki zaprezentowanej na egzaminie ustnym. Student może też nie zrozumieć, dlaczego egzaminator przywołuje na początku egzaminu zdarzenie z życia prywatnego lub anegdotę, podczas gdy wykładowca ma w zwyczaju robić to w celu rozładowania stresu u zdającego studenta.</a:t>
            </a:r>
          </a:p>
          <a:p>
            <a:pPr lvl="0" algn="just">
              <a:defRPr/>
            </a:pPr>
            <a:endParaRPr lang="pl-PL" sz="2800" dirty="0">
              <a:solidFill>
                <a:prstClr val="black"/>
              </a:solidFill>
            </a:endParaRPr>
          </a:p>
          <a:p>
            <a:pPr marL="457200" lvl="0" indent="-457200" algn="just">
              <a:buFont typeface="Wingdings" panose="05000000000000000000" pitchFamily="2" charset="2"/>
              <a:buChar char="v"/>
              <a:defRPr/>
            </a:pPr>
            <a:endParaRPr lang="pl-PL" sz="2800" dirty="0">
              <a:solidFill>
                <a:prstClr val="black"/>
              </a:solidFill>
            </a:endParaRPr>
          </a:p>
          <a:p>
            <a:pPr lvl="0" algn="just">
              <a:defRPr/>
            </a:pPr>
            <a:endParaRPr lang="pl-PL" sz="2400" dirty="0">
              <a:solidFill>
                <a:prstClr val="black"/>
              </a:solidFill>
            </a:endParaRPr>
          </a:p>
        </p:txBody>
      </p:sp>
    </p:spTree>
    <p:extLst>
      <p:ext uri="{BB962C8B-B14F-4D97-AF65-F5344CB8AC3E}">
        <p14:creationId xmlns:p14="http://schemas.microsoft.com/office/powerpoint/2010/main" val="1214420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CF1728AB-8AC1-4628-B35C-78A008DCEF74}"/>
              </a:ext>
            </a:extLst>
          </p:cNvPr>
          <p:cNvSpPr txBox="1"/>
          <p:nvPr/>
        </p:nvSpPr>
        <p:spPr>
          <a:xfrm>
            <a:off x="734766" y="1359585"/>
            <a:ext cx="10735836" cy="4154984"/>
          </a:xfrm>
          <a:prstGeom prst="rect">
            <a:avLst/>
          </a:prstGeom>
          <a:noFill/>
        </p:spPr>
        <p:txBody>
          <a:bodyPr wrap="square">
            <a:spAutoFit/>
          </a:bodyPr>
          <a:lstStyle/>
          <a:p>
            <a:pPr marL="342900" lvl="0" indent="-342900" algn="just">
              <a:buFont typeface="Wingdings" panose="05000000000000000000" pitchFamily="2" charset="2"/>
              <a:buChar char="v"/>
              <a:defRPr/>
            </a:pPr>
            <a:r>
              <a:rPr lang="pl-PL" sz="2400" dirty="0">
                <a:solidFill>
                  <a:prstClr val="black"/>
                </a:solidFill>
              </a:rPr>
              <a:t>Treści umowne, niejednoznaczne, oparte na wiedzy o relacjach stanowią ciężar, który obciąża funkcje uwagi koniecznej dla analizy treści merytorycznej, warto zatem pamiętać, że to, co rozbudza uwagę większości audytorium, może obniżać zdolność koncentracji na istocie przekazu przypadku osób z omawianymi problemami.</a:t>
            </a:r>
          </a:p>
          <a:p>
            <a:pPr marL="342900" lvl="0" indent="-342900" algn="just">
              <a:buFont typeface="Wingdings" panose="05000000000000000000" pitchFamily="2" charset="2"/>
              <a:buChar char="v"/>
              <a:defRPr/>
            </a:pPr>
            <a:r>
              <a:rPr lang="pl-PL" sz="2400" dirty="0">
                <a:solidFill>
                  <a:prstClr val="black"/>
                </a:solidFill>
              </a:rPr>
              <a:t>Ciekawym przykładem specyfiki przetwarzania treści językowych przez osoby                         z zespołem Aspergera jest dużo mniejsza płynność w rozumieniu tych samych treści wypowiadanych przez kogoś niż zapisanych. </a:t>
            </a:r>
          </a:p>
          <a:p>
            <a:pPr lvl="0" algn="just">
              <a:defRPr/>
            </a:pPr>
            <a:endParaRPr lang="pl-PL" sz="2400" dirty="0">
              <a:solidFill>
                <a:prstClr val="black"/>
              </a:solidFill>
            </a:endParaRPr>
          </a:p>
          <a:p>
            <a:pPr lvl="0" algn="just">
              <a:defRPr/>
            </a:pPr>
            <a:r>
              <a:rPr lang="pl-PL" sz="2400" dirty="0">
                <a:solidFill>
                  <a:prstClr val="black"/>
                </a:solidFill>
              </a:rPr>
              <a:t>Z uwagi na to warto, o ile to tylko możliwe, zapewnić studentowi dostęp do merytorycznego „rdzenia” w formie pisemnej, np. w postaci skryptu lub prezentacji.</a:t>
            </a:r>
          </a:p>
        </p:txBody>
      </p:sp>
    </p:spTree>
    <p:extLst>
      <p:ext uri="{BB962C8B-B14F-4D97-AF65-F5344CB8AC3E}">
        <p14:creationId xmlns:p14="http://schemas.microsoft.com/office/powerpoint/2010/main" val="4141487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CF1728AB-8AC1-4628-B35C-78A008DCEF74}"/>
              </a:ext>
            </a:extLst>
          </p:cNvPr>
          <p:cNvSpPr txBox="1"/>
          <p:nvPr/>
        </p:nvSpPr>
        <p:spPr>
          <a:xfrm>
            <a:off x="773955" y="1215894"/>
            <a:ext cx="10735836" cy="4524315"/>
          </a:xfrm>
          <a:prstGeom prst="rect">
            <a:avLst/>
          </a:prstGeom>
          <a:noFill/>
        </p:spPr>
        <p:txBody>
          <a:bodyPr wrap="square">
            <a:spAutoFit/>
          </a:bodyPr>
          <a:lstStyle/>
          <a:p>
            <a:pPr marL="342900" lvl="0" indent="-342900" algn="just">
              <a:buFont typeface="Wingdings" panose="05000000000000000000" pitchFamily="2" charset="2"/>
              <a:buChar char="v"/>
              <a:defRPr/>
            </a:pPr>
            <a:r>
              <a:rPr lang="pl-PL" sz="2400" dirty="0">
                <a:solidFill>
                  <a:prstClr val="black"/>
                </a:solidFill>
              </a:rPr>
              <a:t>Trudność w przeniknięciu tego, co kryją umysły innych osób z grupy czy wykładowców utrudnia zorientowanie się w niepisanych zasadach regulujących komunikację</a:t>
            </a:r>
          </a:p>
          <a:p>
            <a:pPr lvl="0" algn="just">
              <a:defRPr/>
            </a:pPr>
            <a:endParaRPr lang="pl-PL" sz="2400" dirty="0">
              <a:solidFill>
                <a:prstClr val="black"/>
              </a:solidFill>
            </a:endParaRPr>
          </a:p>
          <a:p>
            <a:pPr lvl="0" algn="just">
              <a:defRPr/>
            </a:pPr>
            <a:r>
              <a:rPr lang="pl-PL" sz="2400" i="1" dirty="0">
                <a:solidFill>
                  <a:prstClr val="black"/>
                </a:solidFill>
              </a:rPr>
              <a:t>Zasad mówiąca, że nie można zagarniać zbyt dużej ilości czasu zajęć wyłącznie dla siebie.</a:t>
            </a:r>
          </a:p>
          <a:p>
            <a:pPr lvl="0" algn="just">
              <a:defRPr/>
            </a:pPr>
            <a:endParaRPr lang="pl-PL" sz="2400" i="1" dirty="0">
              <a:solidFill>
                <a:prstClr val="black"/>
              </a:solidFill>
            </a:endParaRPr>
          </a:p>
          <a:p>
            <a:pPr lvl="0" algn="just">
              <a:defRPr/>
            </a:pPr>
            <a:r>
              <a:rPr lang="pl-PL" sz="2400" dirty="0">
                <a:solidFill>
                  <a:prstClr val="black"/>
                </a:solidFill>
              </a:rPr>
              <a:t>Osoby z zespołem Aspergera mają problemy ze zróżnicowaną modulacją wypowiedzi i uwzględnianiem tego, że sam sposób mówienia ma wpływ na motywację odbiorców do aktywnego słuchania. Sygnały zniecierpliwienia, które wydają się czytelne dla większości, mogą być w takich sytuacjach niedostrzegalne i trudne w interpretacji dla studentów z zespołem Aspergera.</a:t>
            </a:r>
          </a:p>
        </p:txBody>
      </p:sp>
    </p:spTree>
    <p:extLst>
      <p:ext uri="{BB962C8B-B14F-4D97-AF65-F5344CB8AC3E}">
        <p14:creationId xmlns:p14="http://schemas.microsoft.com/office/powerpoint/2010/main" val="2936971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CF1728AB-8AC1-4628-B35C-78A008DCEF74}"/>
              </a:ext>
            </a:extLst>
          </p:cNvPr>
          <p:cNvSpPr txBox="1"/>
          <p:nvPr/>
        </p:nvSpPr>
        <p:spPr>
          <a:xfrm>
            <a:off x="721702" y="1842911"/>
            <a:ext cx="10735836" cy="3416320"/>
          </a:xfrm>
          <a:prstGeom prst="rect">
            <a:avLst/>
          </a:prstGeom>
          <a:noFill/>
        </p:spPr>
        <p:txBody>
          <a:bodyPr wrap="square">
            <a:spAutoFit/>
          </a:bodyPr>
          <a:lstStyle/>
          <a:p>
            <a:pPr marL="342900" lvl="0" indent="-342900" algn="just">
              <a:buFont typeface="Wingdings" panose="05000000000000000000" pitchFamily="2" charset="2"/>
              <a:buChar char="v"/>
              <a:defRPr/>
            </a:pPr>
            <a:r>
              <a:rPr lang="pl-PL" sz="2400" dirty="0">
                <a:solidFill>
                  <a:prstClr val="black"/>
                </a:solidFill>
              </a:rPr>
              <a:t>Osoby z zespołem Aspergera mogą mieć trudność w rozpoznaniu oznak znużenia słuchaczy, ale również problem z „włączaniem się” i „wyłączaniem”                                      w odpowiednim momencie rozmowy. </a:t>
            </a:r>
          </a:p>
          <a:p>
            <a:pPr marL="342900" lvl="0" indent="-342900" algn="just">
              <a:buFont typeface="Wingdings" panose="05000000000000000000" pitchFamily="2" charset="2"/>
              <a:buChar char="v"/>
              <a:defRPr/>
            </a:pPr>
            <a:endParaRPr lang="pl-PL" sz="2400" dirty="0">
              <a:solidFill>
                <a:prstClr val="black"/>
              </a:solidFill>
            </a:endParaRPr>
          </a:p>
          <a:p>
            <a:pPr lvl="0" algn="just">
              <a:defRPr/>
            </a:pPr>
            <a:r>
              <a:rPr lang="pl-PL" sz="2400" dirty="0">
                <a:solidFill>
                  <a:prstClr val="black"/>
                </a:solidFill>
              </a:rPr>
              <a:t>Sposób komunikacji osób z zespołem Aspergera nie sprzyja wysokim wskaźnikom komunikacyjnej wymiany. Wkładem do rozmowy może być w ich przypadku wpleciony w wypowiedzi rozmówcy (czy raczej odbiorcy) monolog na najbardziej pochłaniający tę osobę temat, niezależnie od tego, czy druga osoba podziela tę fascynację.</a:t>
            </a:r>
          </a:p>
        </p:txBody>
      </p:sp>
    </p:spTree>
    <p:extLst>
      <p:ext uri="{BB962C8B-B14F-4D97-AF65-F5344CB8AC3E}">
        <p14:creationId xmlns:p14="http://schemas.microsoft.com/office/powerpoint/2010/main" val="3455040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110AA912-9BC2-4954-99F3-FC6527BB5021}"/>
              </a:ext>
            </a:extLst>
          </p:cNvPr>
          <p:cNvSpPr txBox="1"/>
          <p:nvPr/>
        </p:nvSpPr>
        <p:spPr>
          <a:xfrm>
            <a:off x="728082" y="605326"/>
            <a:ext cx="10735836" cy="707886"/>
          </a:xfrm>
          <a:prstGeom prst="rect">
            <a:avLst/>
          </a:prstGeom>
          <a:noFill/>
        </p:spPr>
        <p:txBody>
          <a:bodyPr wrap="square">
            <a:spAutoFit/>
          </a:bodyPr>
          <a:lstStyle/>
          <a:p>
            <a:pPr lvl="0" algn="ctr">
              <a:defRPr/>
            </a:pPr>
            <a:r>
              <a:rPr lang="pl-PL" sz="4000" b="1" dirty="0">
                <a:solidFill>
                  <a:prstClr val="black"/>
                </a:solidFill>
              </a:rPr>
              <a:t>Ekscentryzm</a:t>
            </a:r>
            <a:endPar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pole tekstowe 5">
            <a:extLst>
              <a:ext uri="{FF2B5EF4-FFF2-40B4-BE49-F238E27FC236}">
                <a16:creationId xmlns:a16="http://schemas.microsoft.com/office/drawing/2014/main" id="{CF1728AB-8AC1-4628-B35C-78A008DCEF74}"/>
              </a:ext>
            </a:extLst>
          </p:cNvPr>
          <p:cNvSpPr txBox="1"/>
          <p:nvPr/>
        </p:nvSpPr>
        <p:spPr>
          <a:xfrm>
            <a:off x="728082" y="1673397"/>
            <a:ext cx="10735836" cy="4524315"/>
          </a:xfrm>
          <a:prstGeom prst="rect">
            <a:avLst/>
          </a:prstGeom>
          <a:noFill/>
        </p:spPr>
        <p:txBody>
          <a:bodyPr wrap="square">
            <a:spAutoFit/>
          </a:bodyPr>
          <a:lstStyle/>
          <a:p>
            <a:pPr lvl="0" algn="just">
              <a:defRPr/>
            </a:pPr>
            <a:r>
              <a:rPr lang="pl-PL" sz="2400" dirty="0">
                <a:solidFill>
                  <a:prstClr val="black"/>
                </a:solidFill>
              </a:rPr>
              <a:t>Brak płynności i dopasowania w komunikacji i </a:t>
            </a:r>
            <a:r>
              <a:rPr lang="pl-PL" sz="2400" dirty="0" err="1">
                <a:solidFill>
                  <a:prstClr val="black"/>
                </a:solidFill>
              </a:rPr>
              <a:t>zachowaniach</a:t>
            </a:r>
            <a:r>
              <a:rPr lang="pl-PL" sz="2400" dirty="0">
                <a:solidFill>
                  <a:prstClr val="black"/>
                </a:solidFill>
              </a:rPr>
              <a:t> osiąga niekiedy u osób                 z zespołem Aspergera poziom, przy którym nieuchronne staje się wyraźne odczucie ekscentryczności. </a:t>
            </a:r>
          </a:p>
          <a:p>
            <a:pPr lvl="0" algn="just">
              <a:defRPr/>
            </a:pPr>
            <a:r>
              <a:rPr lang="pl-PL" sz="2400" dirty="0">
                <a:solidFill>
                  <a:prstClr val="black"/>
                </a:solidFill>
              </a:rPr>
              <a:t>Ekscentryczny może być:</a:t>
            </a:r>
          </a:p>
          <a:p>
            <a:pPr marL="342900" lvl="0" indent="-342900" algn="just">
              <a:buFont typeface="Wingdings" panose="05000000000000000000" pitchFamily="2" charset="2"/>
              <a:buChar char="v"/>
              <a:defRPr/>
            </a:pPr>
            <a:r>
              <a:rPr lang="pl-PL" sz="2400" dirty="0">
                <a:solidFill>
                  <a:prstClr val="black"/>
                </a:solidFill>
              </a:rPr>
              <a:t>język, </a:t>
            </a:r>
          </a:p>
          <a:p>
            <a:pPr marL="342900" lvl="0" indent="-342900" algn="just">
              <a:buFont typeface="Wingdings" panose="05000000000000000000" pitchFamily="2" charset="2"/>
              <a:buChar char="v"/>
              <a:defRPr/>
            </a:pPr>
            <a:r>
              <a:rPr lang="pl-PL" sz="2400" dirty="0">
                <a:solidFill>
                  <a:prstClr val="black"/>
                </a:solidFill>
              </a:rPr>
              <a:t>uparte milczenie, </a:t>
            </a:r>
          </a:p>
          <a:p>
            <a:pPr marL="342900" lvl="0" indent="-342900" algn="just">
              <a:buFont typeface="Wingdings" panose="05000000000000000000" pitchFamily="2" charset="2"/>
              <a:buChar char="v"/>
              <a:defRPr/>
            </a:pPr>
            <a:r>
              <a:rPr lang="pl-PL" sz="2400" dirty="0">
                <a:solidFill>
                  <a:prstClr val="black"/>
                </a:solidFill>
              </a:rPr>
              <a:t>nagłe wycofanie się z kontaktu, </a:t>
            </a:r>
          </a:p>
          <a:p>
            <a:pPr marL="342900" lvl="0" indent="-342900" algn="just">
              <a:buFont typeface="Wingdings" panose="05000000000000000000" pitchFamily="2" charset="2"/>
              <a:buChar char="v"/>
              <a:defRPr/>
            </a:pPr>
            <a:r>
              <a:rPr lang="pl-PL" sz="2400" dirty="0">
                <a:solidFill>
                  <a:prstClr val="black"/>
                </a:solidFill>
              </a:rPr>
              <a:t>ugłaśnianie bieżącego strumienia myśli, </a:t>
            </a:r>
          </a:p>
          <a:p>
            <a:pPr marL="342900" lvl="0" indent="-342900" algn="just">
              <a:buFont typeface="Wingdings" panose="05000000000000000000" pitchFamily="2" charset="2"/>
              <a:buChar char="v"/>
              <a:defRPr/>
            </a:pPr>
            <a:r>
              <a:rPr lang="pl-PL" sz="2400" dirty="0">
                <a:solidFill>
                  <a:prstClr val="black"/>
                </a:solidFill>
              </a:rPr>
              <a:t>unikanie kontaktu wzrokowego,</a:t>
            </a:r>
          </a:p>
          <a:p>
            <a:pPr marL="342900" lvl="0" indent="-342900" algn="just">
              <a:buFont typeface="Wingdings" panose="05000000000000000000" pitchFamily="2" charset="2"/>
              <a:buChar char="v"/>
              <a:defRPr/>
            </a:pPr>
            <a:r>
              <a:rPr lang="pl-PL" sz="2400" dirty="0">
                <a:solidFill>
                  <a:prstClr val="black"/>
                </a:solidFill>
              </a:rPr>
              <a:t>naruszanie granic, jakie zwykle przyjmowane są w kontakcie.</a:t>
            </a:r>
          </a:p>
          <a:p>
            <a:pPr lvl="0" algn="just">
              <a:defRPr/>
            </a:pPr>
            <a:endParaRPr kumimoji="0" lang="pl-PL" sz="2400" i="0" u="none" strike="noStrike" kern="1200" cap="none" spc="0" normalizeH="0" baseline="0" noProof="0" dirty="0">
              <a:ln>
                <a:noFill/>
              </a:ln>
              <a:solidFill>
                <a:prstClr val="black"/>
              </a:solidFill>
              <a:effectLst/>
              <a:uLnTx/>
              <a:uFillTx/>
              <a:latin typeface="Calibri" panose="020F0502020204030204"/>
            </a:endParaRPr>
          </a:p>
          <a:p>
            <a:pPr lvl="0" algn="just">
              <a:defRPr/>
            </a:pPr>
            <a:endParaRPr kumimoji="0" lang="pl-PL" sz="240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393174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CF1728AB-8AC1-4628-B35C-78A008DCEF74}"/>
              </a:ext>
            </a:extLst>
          </p:cNvPr>
          <p:cNvSpPr txBox="1"/>
          <p:nvPr/>
        </p:nvSpPr>
        <p:spPr>
          <a:xfrm>
            <a:off x="698615" y="532372"/>
            <a:ext cx="10735836" cy="6370975"/>
          </a:xfrm>
          <a:prstGeom prst="rect">
            <a:avLst/>
          </a:prstGeom>
          <a:noFill/>
        </p:spPr>
        <p:txBody>
          <a:bodyPr wrap="square">
            <a:spAutoFit/>
          </a:bodyPr>
          <a:lstStyle/>
          <a:p>
            <a:pPr lvl="0" algn="just">
              <a:defRPr/>
            </a:pPr>
            <a:r>
              <a:rPr lang="pl-PL" sz="2400" b="1" dirty="0">
                <a:solidFill>
                  <a:prstClr val="black"/>
                </a:solidFill>
              </a:rPr>
              <a:t>Niewprawne wchodzenie w relacje i niepewność w odczytywaniu emocji często powoduje poziom napięcia, który wymaga  podjęcia działań zmierzających do natychmiastowej samoregulacji. </a:t>
            </a:r>
          </a:p>
          <a:p>
            <a:pPr lvl="0" algn="just">
              <a:defRPr/>
            </a:pPr>
            <a:endParaRPr lang="pl-PL" sz="2400" b="1" dirty="0">
              <a:solidFill>
                <a:prstClr val="black"/>
              </a:solidFill>
            </a:endParaRPr>
          </a:p>
          <a:p>
            <a:pPr lvl="0" algn="just">
              <a:defRPr/>
            </a:pPr>
            <a:r>
              <a:rPr lang="pl-PL" sz="2400" dirty="0">
                <a:solidFill>
                  <a:prstClr val="black"/>
                </a:solidFill>
              </a:rPr>
              <a:t>Na część przytoczonych zachowań można spojrzeć właśnie jako na działania mające na celu przywrócenie równowagi:</a:t>
            </a:r>
          </a:p>
          <a:p>
            <a:pPr marL="342900" lvl="0" indent="-342900" algn="just">
              <a:buFont typeface="Wingdings" panose="05000000000000000000" pitchFamily="2" charset="2"/>
              <a:buChar char="v"/>
              <a:defRPr/>
            </a:pPr>
            <a:r>
              <a:rPr lang="pl-PL" sz="2400" dirty="0">
                <a:solidFill>
                  <a:prstClr val="black"/>
                </a:solidFill>
              </a:rPr>
              <a:t>Milczenie i chwilowa izolacja - ucieczka od nadmiernego nagromadzenia trudnych bodźców</a:t>
            </a:r>
          </a:p>
          <a:p>
            <a:pPr marL="342900" lvl="0" indent="-342900" algn="just">
              <a:buFont typeface="Wingdings" panose="05000000000000000000" pitchFamily="2" charset="2"/>
              <a:buChar char="v"/>
              <a:defRPr/>
            </a:pPr>
            <a:r>
              <a:rPr lang="pl-PL" sz="2400" dirty="0">
                <a:solidFill>
                  <a:prstClr val="black"/>
                </a:solidFill>
              </a:rPr>
              <a:t>Mówienie do siebie - forma przepracowania jakiejś sytuacji trudnej, która minęła lub trwa aktualnie. </a:t>
            </a:r>
          </a:p>
          <a:p>
            <a:pPr marL="342900" lvl="0" indent="-342900" algn="just">
              <a:buFont typeface="Wingdings" panose="05000000000000000000" pitchFamily="2" charset="2"/>
              <a:buChar char="v"/>
              <a:defRPr/>
            </a:pPr>
            <a:r>
              <a:rPr lang="pl-PL" sz="2400" dirty="0">
                <a:solidFill>
                  <a:prstClr val="black"/>
                </a:solidFill>
              </a:rPr>
              <a:t>Warto w planowaniu działań w ramach ćwiczeń, wyjazdów, zajęć terenowych uwzględnić, że student z zespołem Aspergera może potrzebować chwil samotności, dodatkowych przerw i okazji do indywidualnej pracy właśnie w celach samoregulacji, co pozwoli na zmniejszenie częstotliwości mniej efektywnych                        i trudniejszych do zrozumienia dla otoczenia sposobów radzenia sobie                                w momentach przeciążenia kontaktem z ludźmi.</a:t>
            </a:r>
            <a:endParaRPr kumimoji="0" lang="pl-PL" sz="2400" i="0" u="none" strike="noStrike" kern="1200" cap="none" spc="0" normalizeH="0" baseline="0" noProof="0" dirty="0">
              <a:ln>
                <a:noFill/>
              </a:ln>
              <a:solidFill>
                <a:prstClr val="black"/>
              </a:solidFill>
              <a:effectLst/>
              <a:uLnTx/>
              <a:uFillTx/>
              <a:latin typeface="Calibri" panose="020F0502020204030204"/>
            </a:endParaRPr>
          </a:p>
          <a:p>
            <a:pPr lvl="0" algn="just">
              <a:defRPr/>
            </a:pPr>
            <a:endParaRPr kumimoji="0" lang="pl-PL" sz="240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131655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CF1728AB-8AC1-4628-B35C-78A008DCEF74}"/>
              </a:ext>
            </a:extLst>
          </p:cNvPr>
          <p:cNvSpPr txBox="1"/>
          <p:nvPr/>
        </p:nvSpPr>
        <p:spPr>
          <a:xfrm>
            <a:off x="803118" y="2504864"/>
            <a:ext cx="10735836" cy="1815882"/>
          </a:xfrm>
          <a:prstGeom prst="rect">
            <a:avLst/>
          </a:prstGeom>
          <a:noFill/>
        </p:spPr>
        <p:txBody>
          <a:bodyPr wrap="square">
            <a:spAutoFit/>
          </a:bodyPr>
          <a:lstStyle/>
          <a:p>
            <a:pPr lvl="0" algn="just">
              <a:defRPr/>
            </a:pPr>
            <a:r>
              <a:rPr lang="pl-PL" sz="2800" dirty="0">
                <a:solidFill>
                  <a:prstClr val="black"/>
                </a:solidFill>
              </a:rPr>
              <a:t>Ekscentryczność języka może polegać w tej grupie np. na </a:t>
            </a:r>
            <a:r>
              <a:rPr lang="pl-PL" sz="2800" b="1" dirty="0">
                <a:solidFill>
                  <a:prstClr val="black"/>
                </a:solidFill>
              </a:rPr>
              <a:t>stosowaniu archaizmów, neologizmów, hermetycznych, wysokospecjalistycznych pojęć, zwrotów niestosownie poufałych czy innych form nieadekwatnych w danym kontekście.</a:t>
            </a:r>
            <a:endParaRPr kumimoji="0" lang="pl-PL" sz="2800" b="1"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32312660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CF1728AB-8AC1-4628-B35C-78A008DCEF74}"/>
              </a:ext>
            </a:extLst>
          </p:cNvPr>
          <p:cNvSpPr txBox="1"/>
          <p:nvPr/>
        </p:nvSpPr>
        <p:spPr>
          <a:xfrm>
            <a:off x="706817" y="300582"/>
            <a:ext cx="10735836" cy="6001643"/>
          </a:xfrm>
          <a:prstGeom prst="rect">
            <a:avLst/>
          </a:prstGeom>
          <a:noFill/>
        </p:spPr>
        <p:txBody>
          <a:bodyPr wrap="square">
            <a:spAutoFit/>
          </a:bodyPr>
          <a:lstStyle/>
          <a:p>
            <a:pPr marL="342900" lvl="0" indent="-342900" algn="just">
              <a:buFont typeface="Wingdings" panose="05000000000000000000" pitchFamily="2" charset="2"/>
              <a:buChar char="v"/>
              <a:defRPr/>
            </a:pPr>
            <a:r>
              <a:rPr lang="pl-PL" sz="2000" dirty="0">
                <a:solidFill>
                  <a:prstClr val="black"/>
                </a:solidFill>
              </a:rPr>
              <a:t>Problemy w integracji bodźców – w odebraniu ich bez zachwiania sprawnego działania całego systemu łączącego funkcje ciała i umysłu, bez dyskomfortu, w sposób pozwalający nadać im znaczenie oraz trafnie na ich podstawie ocenić bieżącą sytuację, np. zagrożenia. Niektóre                                   z dopływających bodźców mogą być odczuwane zbyt słabo, inne mogą powodować dyskomfort dezorganizujący całkowicie zachowanie. Może się okazać, że nadwrażliwość na niektóre bodźce będzie wyłączać studenta z efektywnej pracy na zajęciach w danej przestrzeni . Może też utrudnić lub uniemożliwić sprawne podzielenie się wiedzą na kolokwium i egzaminie. </a:t>
            </a:r>
          </a:p>
          <a:p>
            <a:pPr marL="342900" lvl="0" indent="-342900" algn="just">
              <a:buFont typeface="Wingdings" panose="05000000000000000000" pitchFamily="2" charset="2"/>
              <a:buChar char="v"/>
              <a:defRPr/>
            </a:pPr>
            <a:r>
              <a:rPr lang="pl-PL" sz="2000" dirty="0">
                <a:solidFill>
                  <a:prstClr val="black"/>
                </a:solidFill>
              </a:rPr>
              <a:t>Barierą mogą okazać się wrażenia wzrokowe, słuchowe, dotykowe, w tym te odbierane przez resztę otoczenia jako tak subtelne, że zupełnie neutralne. Bodźce takie mogą znacznie zakłócić przetwarzanie informacji najważniejszych z uwagi na bieżące cele (np. treść wykładu). </a:t>
            </a:r>
          </a:p>
          <a:p>
            <a:pPr marL="342900" lvl="0" indent="-342900" algn="just">
              <a:buFont typeface="Wingdings" panose="05000000000000000000" pitchFamily="2" charset="2"/>
              <a:buChar char="v"/>
              <a:defRPr/>
            </a:pPr>
            <a:endParaRPr lang="pl-PL" sz="2000" dirty="0">
              <a:solidFill>
                <a:prstClr val="black"/>
              </a:solidFill>
            </a:endParaRPr>
          </a:p>
          <a:p>
            <a:pPr lvl="0" algn="just">
              <a:defRPr/>
            </a:pPr>
            <a:r>
              <a:rPr lang="pl-PL" sz="2000" dirty="0">
                <a:solidFill>
                  <a:prstClr val="black"/>
                </a:solidFill>
              </a:rPr>
              <a:t>Zasadne jest umożliwienie studentowi skorzystanie z możliwości wyboru miejsca na zajęciach, a nawet rozważenie zmiany lokalizacji samych zajęć (zamiana </a:t>
            </a:r>
            <a:r>
              <a:rPr lang="pl-PL" sz="2000" dirty="0" err="1">
                <a:solidFill>
                  <a:prstClr val="black"/>
                </a:solidFill>
              </a:rPr>
              <a:t>sal</a:t>
            </a:r>
            <a:r>
              <a:rPr lang="pl-PL" sz="2000" dirty="0">
                <a:solidFill>
                  <a:prstClr val="black"/>
                </a:solidFill>
              </a:rPr>
              <a:t>). Nadwrażliwość jako bariera może powodować również epizodyczne trudności w regularnym i punktualnym dotarciu na zajęcia (może to być na skutek próby uniknięcia źródła skrajnie nieprzyjemnego bodźca, który pojawił się po drodze), ponieważ konfrontacja z taką stymulacją wykraczającą poza możliwości przyswojenia i przetworzenia może powodować stany silnego pobudzenia i lęku. Niekiedy kluczowe jest wsparcie studenta                            w ustaleniu, co w kontekście zajęć jest bodźcem prowokującym jego dyskomfort i zastanowienie się nad możliwością jego wyeliminowania.</a:t>
            </a:r>
            <a:endParaRPr kumimoji="0" lang="pl-PL" sz="200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667439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BFAB8869-1418-4FE6-BAEF-DF8998BFBC86}"/>
              </a:ext>
            </a:extLst>
          </p:cNvPr>
          <p:cNvSpPr txBox="1"/>
          <p:nvPr/>
        </p:nvSpPr>
        <p:spPr>
          <a:xfrm>
            <a:off x="698810" y="616415"/>
            <a:ext cx="10794380" cy="5940088"/>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600"/>
              </a:spcBef>
              <a:spcAft>
                <a:spcPts val="600"/>
              </a:spcAft>
              <a:buClrTx/>
              <a:buSzPts val="1000"/>
              <a:buFont typeface="Symbol" panose="05050102010706020507" pitchFamily="18" charset="2"/>
              <a:buChar char=""/>
              <a:tabLst>
                <a:tab pos="457200" algn="l"/>
              </a:tabLst>
              <a:defRPr/>
            </a:pPr>
            <a:r>
              <a:rPr kumimoji="0" lang="pl-P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zmiany nastroju: przygnębienie, rozdrażnienie, nastrój radosny nieadekwatnie do sytuacji, nadmierna chwiejność, „huśtawka” nastroju, zobojętnienie;</a:t>
            </a:r>
            <a:endParaRPr kumimoji="0" lang="pl-P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600"/>
              </a:spcBef>
              <a:spcAft>
                <a:spcPts val="600"/>
              </a:spcAft>
              <a:buClrTx/>
              <a:buSzPts val="1000"/>
              <a:buFont typeface="Symbol" panose="05050102010706020507" pitchFamily="18" charset="2"/>
              <a:buChar char=""/>
              <a:tabLst>
                <a:tab pos="457200" algn="l"/>
              </a:tabLst>
              <a:defRPr/>
            </a:pPr>
            <a:r>
              <a:rPr kumimoji="0" lang="pl-P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lęk, niepokój, obawa, niepewność, „zdenerwowanie”, „nerwowość”, „podniecenie”;</a:t>
            </a:r>
          </a:p>
          <a:p>
            <a:pPr marL="342900" marR="0" lvl="0" indent="-342900" algn="just" defTabSz="914400" rtl="0" eaLnBrk="1" fontAlgn="auto" latinLnBrk="0" hangingPunct="1">
              <a:lnSpc>
                <a:spcPct val="100000"/>
              </a:lnSpc>
              <a:spcBef>
                <a:spcPts val="600"/>
              </a:spcBef>
              <a:spcAft>
                <a:spcPts val="600"/>
              </a:spcAft>
              <a:buClrTx/>
              <a:buSzPts val="1000"/>
              <a:buFont typeface="Arial" panose="020B0604020202020204" pitchFamily="34" charset="0"/>
              <a:buChar char="•"/>
              <a:tabLst>
                <a:tab pos="457200" algn="l"/>
              </a:tabLst>
              <a:defRPr/>
            </a:pPr>
            <a:r>
              <a:rPr kumimoji="0" lang="pl-PL"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spowolnienie lub pobudzenie ruchowe</a:t>
            </a:r>
            <a:endPar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spadek energii lub jej nadmiar;</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pojawiające się natrętnie, wbrew naszej woli myśli lub przymus wykonywania pewnych czynności;</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zaburzenia snu - bezsenność, płytki sen, zbyt wczesne budzenie nad ranem, zbyt długi sen w ciągu doby, zaburzenia apetytu - nadmierny apetyt; zmienny apetyt; spadek apetytu często prowadzący do chudnięcia;</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problemy z podaniem prawdziwej daty, miejsca aktualnego pobytu, oceny sytuacji, czasami problemy z podaniem swoich danych, jak imię, nazwisko czy data urodzenia;</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przekonanie o ciężkiej chorobie, której lekarze nie są w stanie rozpoznać; odczuwanie dotkliwych dolegliwości fizycznych, których nie potwierdzają badania wykonane przez lekarzy;</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brak poczucia choroby, zaprzeczanie jej objawom, mimo wyraźnego pogorszenia funkcjonowania obserwowanego przez otoczenie.</a:t>
            </a:r>
          </a:p>
        </p:txBody>
      </p:sp>
    </p:spTree>
    <p:extLst>
      <p:ext uri="{BB962C8B-B14F-4D97-AF65-F5344CB8AC3E}">
        <p14:creationId xmlns:p14="http://schemas.microsoft.com/office/powerpoint/2010/main" val="639897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110AA912-9BC2-4954-99F3-FC6527BB5021}"/>
              </a:ext>
            </a:extLst>
          </p:cNvPr>
          <p:cNvSpPr txBox="1"/>
          <p:nvPr/>
        </p:nvSpPr>
        <p:spPr>
          <a:xfrm>
            <a:off x="728082" y="749018"/>
            <a:ext cx="10735836" cy="707886"/>
          </a:xfrm>
          <a:prstGeom prst="rect">
            <a:avLst/>
          </a:prstGeom>
          <a:noFill/>
        </p:spPr>
        <p:txBody>
          <a:bodyPr wrap="square">
            <a:spAutoFit/>
          </a:bodyPr>
          <a:lstStyle/>
          <a:p>
            <a:pPr lvl="0" algn="ctr">
              <a:defRPr/>
            </a:pPr>
            <a:r>
              <a:rPr lang="pl-PL" sz="4000" b="1" dirty="0" err="1">
                <a:solidFill>
                  <a:prstClr val="black"/>
                </a:solidFill>
              </a:rPr>
              <a:t>Panta</a:t>
            </a:r>
            <a:r>
              <a:rPr lang="pl-PL" sz="4000" b="1" dirty="0">
                <a:solidFill>
                  <a:prstClr val="black"/>
                </a:solidFill>
              </a:rPr>
              <a:t> </a:t>
            </a:r>
            <a:r>
              <a:rPr lang="pl-PL" sz="4000" b="1" dirty="0" err="1">
                <a:solidFill>
                  <a:prstClr val="black"/>
                </a:solidFill>
              </a:rPr>
              <a:t>rhei</a:t>
            </a:r>
            <a:endPar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pole tekstowe 5">
            <a:extLst>
              <a:ext uri="{FF2B5EF4-FFF2-40B4-BE49-F238E27FC236}">
                <a16:creationId xmlns:a16="http://schemas.microsoft.com/office/drawing/2014/main" id="{CF1728AB-8AC1-4628-B35C-78A008DCEF74}"/>
              </a:ext>
            </a:extLst>
          </p:cNvPr>
          <p:cNvSpPr txBox="1"/>
          <p:nvPr/>
        </p:nvSpPr>
        <p:spPr>
          <a:xfrm>
            <a:off x="728082" y="1895466"/>
            <a:ext cx="10735836" cy="2677656"/>
          </a:xfrm>
          <a:prstGeom prst="rect">
            <a:avLst/>
          </a:prstGeom>
          <a:noFill/>
        </p:spPr>
        <p:txBody>
          <a:bodyPr wrap="square">
            <a:spAutoFit/>
          </a:bodyPr>
          <a:lstStyle/>
          <a:p>
            <a:pPr lvl="0" algn="just">
              <a:defRPr/>
            </a:pPr>
            <a:r>
              <a:rPr lang="pl-PL" sz="2400" dirty="0">
                <a:solidFill>
                  <a:prstClr val="black"/>
                </a:solidFill>
              </a:rPr>
              <a:t>W zmiennym strumieniu rzeczy i zdarzeń problem z integracją bodźców, w tym bodźców o charakterze społecznym, </a:t>
            </a:r>
            <a:r>
              <a:rPr lang="pl-PL" sz="2400" b="1" dirty="0">
                <a:solidFill>
                  <a:prstClr val="black"/>
                </a:solidFill>
              </a:rPr>
              <a:t>nasila potrzebę porządku, swoistego „zamrożenia” rzeczy i zdarzeń pod postacią sztywnych rytuałów, gwarantujących powtarzalność, statystyk, wskazujących na pewną przewidywalność zdarzeń, stałych układów.</a:t>
            </a:r>
            <a:r>
              <a:rPr lang="pl-PL" sz="2400" dirty="0">
                <a:solidFill>
                  <a:prstClr val="black"/>
                </a:solidFill>
              </a:rPr>
              <a:t> Ze względu na jej siłę o poruszanej potrzebie stałości i rutyny mówi się, w kontekście osób z zaburzeniami z kręgu autyzmu, jako o potrzebie obsesyjnej. </a:t>
            </a:r>
            <a:endParaRPr kumimoji="0" lang="pl-PL" sz="2400" i="0" u="none" strike="noStrike" kern="1200" cap="none" spc="0" normalizeH="0" baseline="0" noProof="0" dirty="0">
              <a:ln>
                <a:noFill/>
              </a:ln>
              <a:solidFill>
                <a:prstClr val="black"/>
              </a:solidFill>
              <a:effectLst/>
              <a:uLnTx/>
              <a:uFillTx/>
              <a:latin typeface="Calibri" panose="020F0502020204030204"/>
            </a:endParaRPr>
          </a:p>
          <a:p>
            <a:pPr lvl="0" algn="just">
              <a:defRPr/>
            </a:pPr>
            <a:endParaRPr kumimoji="0" lang="pl-PL" sz="240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805907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CF1728AB-8AC1-4628-B35C-78A008DCEF74}"/>
              </a:ext>
            </a:extLst>
          </p:cNvPr>
          <p:cNvSpPr txBox="1"/>
          <p:nvPr/>
        </p:nvSpPr>
        <p:spPr>
          <a:xfrm>
            <a:off x="728082" y="1790964"/>
            <a:ext cx="10735836" cy="3785652"/>
          </a:xfrm>
          <a:prstGeom prst="rect">
            <a:avLst/>
          </a:prstGeom>
          <a:noFill/>
        </p:spPr>
        <p:txBody>
          <a:bodyPr wrap="square">
            <a:spAutoFit/>
          </a:bodyPr>
          <a:lstStyle/>
          <a:p>
            <a:pPr lvl="0" algn="just">
              <a:defRPr/>
            </a:pPr>
            <a:r>
              <a:rPr lang="pl-PL" sz="2400" dirty="0">
                <a:solidFill>
                  <a:prstClr val="black"/>
                </a:solidFill>
              </a:rPr>
              <a:t>Opisana sztywność wyraża się również w rozwijaniu bardzo specyficznych zainteresowań związanych często ze zdobywaniem wysokospecjalistycznej wiedzy. Niezwykle trudne okazuje się odroczenie celu, jakim jest bieżące zagłębienie się                   w najbardziej fascynującym obszarze wiedzy, na rzecz zadań koniecznych z punktu </a:t>
            </a:r>
            <a:r>
              <a:rPr lang="pl-PL" sz="2400" dirty="0" err="1">
                <a:solidFill>
                  <a:prstClr val="black"/>
                </a:solidFill>
              </a:rPr>
              <a:t>wiedzenia</a:t>
            </a:r>
            <a:r>
              <a:rPr lang="pl-PL" sz="2400" dirty="0">
                <a:solidFill>
                  <a:prstClr val="black"/>
                </a:solidFill>
              </a:rPr>
              <a:t> celów długoterminowych, do których należy ukończenie studiów. </a:t>
            </a:r>
          </a:p>
          <a:p>
            <a:pPr lvl="0" algn="just">
              <a:defRPr/>
            </a:pPr>
            <a:endParaRPr lang="pl-PL" sz="2400" dirty="0">
              <a:solidFill>
                <a:prstClr val="black"/>
              </a:solidFill>
            </a:endParaRPr>
          </a:p>
          <a:p>
            <a:pPr lvl="0" algn="just">
              <a:defRPr/>
            </a:pPr>
            <a:r>
              <a:rPr lang="pl-PL" sz="2400" dirty="0">
                <a:solidFill>
                  <a:prstClr val="black"/>
                </a:solidFill>
              </a:rPr>
              <a:t>Osoby z zespołem Aspergera wykazują się nonkonformizmem w wyborze poznawczych celów, są na swój sposób odporne na pobudki rywalizacyjne                                i ambicjonalne, oczekiwania i presję otoczenia czy modelowanie zachowań pojawiające się w grupie.</a:t>
            </a:r>
            <a:endParaRPr kumimoji="0" lang="pl-PL" sz="240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6510761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CF1728AB-8AC1-4628-B35C-78A008DCEF74}"/>
              </a:ext>
            </a:extLst>
          </p:cNvPr>
          <p:cNvSpPr txBox="1"/>
          <p:nvPr/>
        </p:nvSpPr>
        <p:spPr>
          <a:xfrm>
            <a:off x="728082" y="1399078"/>
            <a:ext cx="10735836" cy="4154984"/>
          </a:xfrm>
          <a:prstGeom prst="rect">
            <a:avLst/>
          </a:prstGeom>
          <a:noFill/>
        </p:spPr>
        <p:txBody>
          <a:bodyPr wrap="square">
            <a:spAutoFit/>
          </a:bodyPr>
          <a:lstStyle/>
          <a:p>
            <a:pPr marL="342900" lvl="0" indent="-342900" algn="just">
              <a:buFont typeface="Wingdings" panose="05000000000000000000" pitchFamily="2" charset="2"/>
              <a:buChar char="v"/>
              <a:defRPr/>
            </a:pPr>
            <a:r>
              <a:rPr lang="pl-PL" sz="2400" dirty="0">
                <a:solidFill>
                  <a:prstClr val="black"/>
                </a:solidFill>
              </a:rPr>
              <a:t>Problemy dochodzące do głosu podczas zajęć i egzaminów oraz na etapie pisania prac zaliczeniowych. Jednym z istotnych kłopotów jest dla tej grupy studentów sprawne rozumienie strumienia wypowiedzi wykładowcy podczas wykładu. Przyczynia się do tego trudność w różnicowaniu słów, zwłaszcza podobnych brzmieniowo, ale również wspomniany już deficyt w odczytywaniu niewerbalnych aspektów komunikacji.</a:t>
            </a:r>
          </a:p>
          <a:p>
            <a:pPr lvl="0" algn="just">
              <a:defRPr/>
            </a:pPr>
            <a:endParaRPr lang="pl-PL" sz="2400" dirty="0">
              <a:solidFill>
                <a:prstClr val="black"/>
              </a:solidFill>
            </a:endParaRPr>
          </a:p>
          <a:p>
            <a:pPr lvl="0" algn="just">
              <a:defRPr/>
            </a:pPr>
            <a:r>
              <a:rPr lang="pl-PL" sz="2400" dirty="0">
                <a:solidFill>
                  <a:prstClr val="black"/>
                </a:solidFill>
              </a:rPr>
              <a:t>Dodatkowo brak sprawności w dostrzeganiu akcentów w zdaniu może prowadzić do błędnego zrozumienia wybranych zagadnień czy poleceń, gdyż to samo zdanie może nieść ze sobą inny komunikat i pełnić różną funkcję. Przykładem może tu posłużyć zdanie: </a:t>
            </a:r>
            <a:r>
              <a:rPr lang="pl-PL" sz="2400" i="1" dirty="0">
                <a:solidFill>
                  <a:prstClr val="black"/>
                </a:solidFill>
              </a:rPr>
              <a:t>„Użycie teraz tego odczynnika nie jest najlepszym pomysłem”. </a:t>
            </a:r>
            <a:endParaRPr kumimoji="0" lang="pl-PL" sz="240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1604153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CF1728AB-8AC1-4628-B35C-78A008DCEF74}"/>
              </a:ext>
            </a:extLst>
          </p:cNvPr>
          <p:cNvSpPr txBox="1"/>
          <p:nvPr/>
        </p:nvSpPr>
        <p:spPr>
          <a:xfrm>
            <a:off x="701956" y="1038892"/>
            <a:ext cx="10735836" cy="4893647"/>
          </a:xfrm>
          <a:prstGeom prst="rect">
            <a:avLst/>
          </a:prstGeom>
          <a:noFill/>
        </p:spPr>
        <p:txBody>
          <a:bodyPr wrap="square">
            <a:spAutoFit/>
          </a:bodyPr>
          <a:lstStyle/>
          <a:p>
            <a:pPr lvl="0" algn="just">
              <a:defRPr/>
            </a:pPr>
            <a:r>
              <a:rPr lang="pl-PL" sz="2400" b="1" i="1" dirty="0">
                <a:solidFill>
                  <a:prstClr val="black"/>
                </a:solidFill>
              </a:rPr>
              <a:t>„Użycie” </a:t>
            </a:r>
            <a:r>
              <a:rPr lang="pl-PL" sz="2400" dirty="0">
                <a:solidFill>
                  <a:prstClr val="black"/>
                </a:solidFill>
              </a:rPr>
              <a:t>– „Użycie go w tej chwili nie jest zalecane, ale inna czynność i owszem.” Może to być np. nieczytelna aluzja dotycząca konieczności odłożenia, przekazania lub zutylizowania odczynnika zgodnie z wcześniejszym poleceniem lub sugestia tego,                  że czas na wykonanie zadania się skończył i nie ma co rozpoczynać nowej obserwacji.</a:t>
            </a:r>
          </a:p>
          <a:p>
            <a:pPr lvl="0" algn="just">
              <a:defRPr/>
            </a:pPr>
            <a:endParaRPr lang="pl-PL" sz="2400" dirty="0">
              <a:solidFill>
                <a:prstClr val="black"/>
              </a:solidFill>
            </a:endParaRPr>
          </a:p>
          <a:p>
            <a:pPr lvl="0" algn="just">
              <a:defRPr/>
            </a:pPr>
            <a:r>
              <a:rPr lang="pl-PL" sz="2400" b="1" i="1" dirty="0">
                <a:solidFill>
                  <a:prstClr val="black"/>
                </a:solidFill>
              </a:rPr>
              <a:t>„teraz” </a:t>
            </a:r>
            <a:r>
              <a:rPr lang="pl-PL" sz="2400" dirty="0">
                <a:solidFill>
                  <a:prstClr val="black"/>
                </a:solidFill>
              </a:rPr>
              <a:t>– „Odczynnik jest dobrze dobrany do rodzaju substancji i procesu, ale nie do jego etapu”</a:t>
            </a:r>
          </a:p>
          <a:p>
            <a:pPr lvl="0" algn="just">
              <a:defRPr/>
            </a:pPr>
            <a:endParaRPr lang="pl-PL" sz="2400" dirty="0">
              <a:solidFill>
                <a:prstClr val="black"/>
              </a:solidFill>
            </a:endParaRPr>
          </a:p>
          <a:p>
            <a:pPr lvl="0" algn="just">
              <a:defRPr/>
            </a:pPr>
            <a:r>
              <a:rPr lang="pl-PL" sz="2400" b="1" i="1" dirty="0">
                <a:solidFill>
                  <a:prstClr val="black"/>
                </a:solidFill>
              </a:rPr>
              <a:t>„tego” </a:t>
            </a:r>
            <a:r>
              <a:rPr lang="pl-PL" sz="2400" dirty="0">
                <a:solidFill>
                  <a:prstClr val="black"/>
                </a:solidFill>
              </a:rPr>
              <a:t>– „Trzeba rozejrzeć się za innym”</a:t>
            </a:r>
          </a:p>
          <a:p>
            <a:pPr lvl="0" algn="just">
              <a:defRPr/>
            </a:pPr>
            <a:endParaRPr lang="pl-PL" sz="2400" dirty="0">
              <a:solidFill>
                <a:prstClr val="black"/>
              </a:solidFill>
            </a:endParaRPr>
          </a:p>
          <a:p>
            <a:pPr lvl="0" algn="just">
              <a:defRPr/>
            </a:pPr>
            <a:r>
              <a:rPr lang="pl-PL" sz="2400" b="1" i="1" dirty="0">
                <a:solidFill>
                  <a:prstClr val="black"/>
                </a:solidFill>
              </a:rPr>
              <a:t>„najlepszym” </a:t>
            </a:r>
            <a:r>
              <a:rPr lang="pl-PL" sz="2400" dirty="0">
                <a:solidFill>
                  <a:prstClr val="black"/>
                </a:solidFill>
              </a:rPr>
              <a:t>-</a:t>
            </a:r>
            <a:r>
              <a:rPr lang="pl-PL" sz="2400" b="1" i="1" dirty="0">
                <a:solidFill>
                  <a:prstClr val="black"/>
                </a:solidFill>
              </a:rPr>
              <a:t> </a:t>
            </a:r>
            <a:r>
              <a:rPr lang="pl-PL" sz="2400" dirty="0">
                <a:solidFill>
                  <a:prstClr val="black"/>
                </a:solidFill>
              </a:rPr>
              <a:t>„Inny wybór byłby lepszy, ale ten nie jest najgorszy; uzyskany wynik będzie rzetelny, trzeba jednak pamiętać o pewnych ograniczeniach w jego interpretacji”</a:t>
            </a:r>
          </a:p>
        </p:txBody>
      </p:sp>
    </p:spTree>
    <p:extLst>
      <p:ext uri="{BB962C8B-B14F-4D97-AF65-F5344CB8AC3E}">
        <p14:creationId xmlns:p14="http://schemas.microsoft.com/office/powerpoint/2010/main" val="1491815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CF1728AB-8AC1-4628-B35C-78A008DCEF74}"/>
              </a:ext>
            </a:extLst>
          </p:cNvPr>
          <p:cNvSpPr txBox="1"/>
          <p:nvPr/>
        </p:nvSpPr>
        <p:spPr>
          <a:xfrm>
            <a:off x="754209" y="1085569"/>
            <a:ext cx="10735836" cy="4893647"/>
          </a:xfrm>
          <a:prstGeom prst="rect">
            <a:avLst/>
          </a:prstGeom>
          <a:noFill/>
        </p:spPr>
        <p:txBody>
          <a:bodyPr wrap="square">
            <a:spAutoFit/>
          </a:bodyPr>
          <a:lstStyle/>
          <a:p>
            <a:pPr lvl="0" algn="just">
              <a:defRPr/>
            </a:pPr>
            <a:r>
              <a:rPr lang="pl-PL" sz="2400" dirty="0">
                <a:solidFill>
                  <a:prstClr val="black"/>
                </a:solidFill>
              </a:rPr>
              <a:t>Działania wspierające studentów :</a:t>
            </a:r>
          </a:p>
          <a:p>
            <a:pPr marL="342900" lvl="0" indent="-342900" algn="just">
              <a:buFont typeface="Wingdings" panose="05000000000000000000" pitchFamily="2" charset="2"/>
              <a:buChar char="v"/>
              <a:defRPr/>
            </a:pPr>
            <a:r>
              <a:rPr lang="pl-PL" sz="2400" dirty="0">
                <a:solidFill>
                  <a:prstClr val="black"/>
                </a:solidFill>
              </a:rPr>
              <a:t>Warto, aby student otrzymywał możliwie największy zakres treści w formie pisemnej.</a:t>
            </a:r>
          </a:p>
          <a:p>
            <a:pPr marL="342900" lvl="0" indent="-342900" algn="just">
              <a:buFont typeface="Wingdings" panose="05000000000000000000" pitchFamily="2" charset="2"/>
              <a:buChar char="v"/>
              <a:defRPr/>
            </a:pPr>
            <a:r>
              <a:rPr lang="pl-PL" sz="2400" dirty="0">
                <a:solidFill>
                  <a:prstClr val="black"/>
                </a:solidFill>
              </a:rPr>
              <a:t>Jednoznaczne budowanie poleceń i instrukcji.</a:t>
            </a:r>
          </a:p>
          <a:p>
            <a:pPr marL="342900" lvl="0" indent="-342900" algn="just">
              <a:buFont typeface="Wingdings" panose="05000000000000000000" pitchFamily="2" charset="2"/>
              <a:buChar char="v"/>
              <a:defRPr/>
            </a:pPr>
            <a:r>
              <a:rPr lang="pl-PL" sz="2400" dirty="0">
                <a:solidFill>
                  <a:prstClr val="black"/>
                </a:solidFill>
              </a:rPr>
              <a:t>Sprawdzanie stopnia rozumienia przekazywanych ustaleń i instrukcji poprzez prośbę o ich sparafrazowanie na potrzeby przypomnienia całej grupie.</a:t>
            </a:r>
          </a:p>
          <a:p>
            <a:pPr marL="342900" lvl="0" indent="-342900" algn="just">
              <a:buFont typeface="Wingdings" panose="05000000000000000000" pitchFamily="2" charset="2"/>
              <a:buChar char="v"/>
              <a:defRPr/>
            </a:pPr>
            <a:r>
              <a:rPr lang="pl-PL" sz="2400" dirty="0">
                <a:solidFill>
                  <a:prstClr val="black"/>
                </a:solidFill>
              </a:rPr>
              <a:t>Udostępnianie studentom prezentacji typu PowerPoint z jasno zaznaczoną strukturą ważności zagadnień, optymalnie przez zajęciami.</a:t>
            </a:r>
          </a:p>
          <a:p>
            <a:pPr marL="342900" lvl="0" indent="-342900" algn="just">
              <a:buFont typeface="Wingdings" panose="05000000000000000000" pitchFamily="2" charset="2"/>
              <a:buChar char="v"/>
              <a:defRPr/>
            </a:pPr>
            <a:r>
              <a:rPr lang="pl-PL" sz="2400" dirty="0">
                <a:solidFill>
                  <a:prstClr val="black"/>
                </a:solidFill>
              </a:rPr>
              <a:t>Wydanie zgody na nagrywanie wykładów przez studenta</a:t>
            </a:r>
          </a:p>
          <a:p>
            <a:pPr marL="342900" lvl="0" indent="-342900" algn="just">
              <a:buFont typeface="Wingdings" panose="05000000000000000000" pitchFamily="2" charset="2"/>
              <a:buChar char="v"/>
              <a:defRPr/>
            </a:pPr>
            <a:r>
              <a:rPr lang="pl-PL" sz="2400" dirty="0">
                <a:solidFill>
                  <a:prstClr val="black"/>
                </a:solidFill>
              </a:rPr>
              <a:t>Nowoczesne oprogramowanie pozwalające na zastosowanie, również podczas zajęć (pod warunkiem dostępności komputera oraz rzutnika multimedialnego lub tablicy interaktywnej), graficznych sposobów porządkowania wprowadzanych zagadnień w postaci mapy myśli. </a:t>
            </a:r>
          </a:p>
        </p:txBody>
      </p:sp>
    </p:spTree>
    <p:extLst>
      <p:ext uri="{BB962C8B-B14F-4D97-AF65-F5344CB8AC3E}">
        <p14:creationId xmlns:p14="http://schemas.microsoft.com/office/powerpoint/2010/main" val="2016538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CF1728AB-8AC1-4628-B35C-78A008DCEF74}"/>
              </a:ext>
            </a:extLst>
          </p:cNvPr>
          <p:cNvSpPr txBox="1"/>
          <p:nvPr/>
        </p:nvSpPr>
        <p:spPr>
          <a:xfrm>
            <a:off x="688893" y="981066"/>
            <a:ext cx="10735836" cy="5262979"/>
          </a:xfrm>
          <a:prstGeom prst="rect">
            <a:avLst/>
          </a:prstGeom>
          <a:noFill/>
        </p:spPr>
        <p:txBody>
          <a:bodyPr wrap="square">
            <a:spAutoFit/>
          </a:bodyPr>
          <a:lstStyle/>
          <a:p>
            <a:pPr marL="342900" lvl="0" indent="-342900" algn="just">
              <a:buFont typeface="Wingdings" panose="05000000000000000000" pitchFamily="2" charset="2"/>
              <a:buChar char="v"/>
              <a:defRPr/>
            </a:pPr>
            <a:r>
              <a:rPr lang="pl-PL" sz="2400" dirty="0">
                <a:solidFill>
                  <a:prstClr val="black"/>
                </a:solidFill>
              </a:rPr>
              <a:t>Studenci z omawianej grupy mogą doświadczać konsekwencji braku sprawności                   w planowaniu swoich działań w czasie, zarówno w krótszej i dłuższej perspektywie, między innymi na skutek trudności w nadawaniu priorytetów w oparciu o wiedzę      o charakterze społecznym.</a:t>
            </a:r>
          </a:p>
          <a:p>
            <a:pPr lvl="0" algn="just">
              <a:defRPr/>
            </a:pPr>
            <a:endParaRPr lang="pl-PL" sz="2400" dirty="0">
              <a:solidFill>
                <a:prstClr val="black"/>
              </a:solidFill>
            </a:endParaRPr>
          </a:p>
          <a:p>
            <a:pPr lvl="0" algn="just">
              <a:defRPr/>
            </a:pPr>
            <a:r>
              <a:rPr lang="pl-PL" sz="2400" dirty="0">
                <a:solidFill>
                  <a:prstClr val="black"/>
                </a:solidFill>
              </a:rPr>
              <a:t>Odpowiedzią na problemy w planowaniu może być wsparcie w wyznaczaniu etapów realizacji większych zadań: </a:t>
            </a:r>
          </a:p>
          <a:p>
            <a:pPr marL="342900" lvl="0" indent="-342900" algn="just">
              <a:buFont typeface="Arial" panose="020B0604020202020204" pitchFamily="34" charset="0"/>
              <a:buChar char="•"/>
              <a:defRPr/>
            </a:pPr>
            <a:r>
              <a:rPr lang="pl-PL" sz="2400" dirty="0">
                <a:solidFill>
                  <a:prstClr val="black"/>
                </a:solidFill>
              </a:rPr>
              <a:t>dzielenie jednorazowych zaliczeń końcowych na regularne zaliczenia cząstkowe, </a:t>
            </a:r>
          </a:p>
          <a:p>
            <a:pPr marL="342900" lvl="0" indent="-342900" algn="just">
              <a:buFont typeface="Arial" panose="020B0604020202020204" pitchFamily="34" charset="0"/>
              <a:buChar char="•"/>
              <a:defRPr/>
            </a:pPr>
            <a:r>
              <a:rPr lang="pl-PL" sz="2400" dirty="0">
                <a:solidFill>
                  <a:prstClr val="black"/>
                </a:solidFill>
              </a:rPr>
              <a:t>wydłużenie ogólnego czasu egzaminów i zaliczeń,</a:t>
            </a:r>
          </a:p>
          <a:p>
            <a:pPr marL="342900" lvl="0" indent="-342900" algn="just">
              <a:buFont typeface="Arial" panose="020B0604020202020204" pitchFamily="34" charset="0"/>
              <a:buChar char="•"/>
              <a:defRPr/>
            </a:pPr>
            <a:r>
              <a:rPr lang="pl-PL" sz="2400" dirty="0">
                <a:solidFill>
                  <a:prstClr val="black"/>
                </a:solidFill>
              </a:rPr>
              <a:t>dzielenie obszernych arkuszy egzaminacyjnych na osobne arkusze, na których wypełnienie dostępne są krótsze bloki czasu oddzielone przerwami. Przerwy mogą dać studentowi większą szansę na lepsze zarządzanie w czasie nie tylko pracą ale również emocjonalnym napięciem,</a:t>
            </a:r>
          </a:p>
          <a:p>
            <a:pPr marL="342900" lvl="0" indent="-342900" algn="just">
              <a:buFont typeface="Arial" panose="020B0604020202020204" pitchFamily="34" charset="0"/>
              <a:buChar char="•"/>
              <a:defRPr/>
            </a:pPr>
            <a:r>
              <a:rPr lang="pl-PL" sz="2400" dirty="0">
                <a:solidFill>
                  <a:prstClr val="black"/>
                </a:solidFill>
              </a:rPr>
              <a:t>przeprowadzenie egzaminu w budynku, sali, których warunki fizyczne są znane. </a:t>
            </a:r>
          </a:p>
        </p:txBody>
      </p:sp>
    </p:spTree>
    <p:extLst>
      <p:ext uri="{BB962C8B-B14F-4D97-AF65-F5344CB8AC3E}">
        <p14:creationId xmlns:p14="http://schemas.microsoft.com/office/powerpoint/2010/main" val="823265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CF1728AB-8AC1-4628-B35C-78A008DCEF74}"/>
              </a:ext>
            </a:extLst>
          </p:cNvPr>
          <p:cNvSpPr txBox="1"/>
          <p:nvPr/>
        </p:nvSpPr>
        <p:spPr>
          <a:xfrm>
            <a:off x="728083" y="1999969"/>
            <a:ext cx="10735836" cy="2677656"/>
          </a:xfrm>
          <a:prstGeom prst="rect">
            <a:avLst/>
          </a:prstGeom>
          <a:noFill/>
        </p:spPr>
        <p:txBody>
          <a:bodyPr wrap="square">
            <a:spAutoFit/>
          </a:bodyPr>
          <a:lstStyle/>
          <a:p>
            <a:pPr lvl="0" algn="just">
              <a:defRPr/>
            </a:pPr>
            <a:r>
              <a:rPr lang="pl-PL" sz="2800" dirty="0">
                <a:solidFill>
                  <a:prstClr val="black"/>
                </a:solidFill>
              </a:rPr>
              <a:t>Istotne jest aby zaznaczyć, że sygnalizowane powyżej trudności </a:t>
            </a:r>
            <a:r>
              <a:rPr lang="pl-PL" sz="2800" b="1" dirty="0">
                <a:solidFill>
                  <a:prstClr val="black"/>
                </a:solidFill>
              </a:rPr>
              <a:t>występują w różnej konfiguracji i nasileniu</a:t>
            </a:r>
            <a:r>
              <a:rPr lang="pl-PL" sz="2800" dirty="0">
                <a:solidFill>
                  <a:prstClr val="black"/>
                </a:solidFill>
              </a:rPr>
              <a:t>, tworzą przez to </a:t>
            </a:r>
            <a:r>
              <a:rPr lang="pl-PL" sz="2800" b="1" dirty="0">
                <a:solidFill>
                  <a:prstClr val="black"/>
                </a:solidFill>
              </a:rPr>
              <a:t>indywidualny wzorzec u każdej z osób</a:t>
            </a:r>
            <a:r>
              <a:rPr lang="pl-PL" sz="2800" dirty="0">
                <a:solidFill>
                  <a:prstClr val="black"/>
                </a:solidFill>
              </a:rPr>
              <a:t>. Dwie osoby z zespołem Aspergera nigdy nie będą takie same pod względem napotykanych wyzwań i wynikających z nich potrzeb, dlatego jedyne trafne wsparcie to wsparcie zaprojektowane indywidualnie. </a:t>
            </a:r>
          </a:p>
        </p:txBody>
      </p:sp>
    </p:spTree>
    <p:extLst>
      <p:ext uri="{BB962C8B-B14F-4D97-AF65-F5344CB8AC3E}">
        <p14:creationId xmlns:p14="http://schemas.microsoft.com/office/powerpoint/2010/main" val="1030793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CF1728AB-8AC1-4628-B35C-78A008DCEF74}"/>
              </a:ext>
            </a:extLst>
          </p:cNvPr>
          <p:cNvSpPr txBox="1"/>
          <p:nvPr/>
        </p:nvSpPr>
        <p:spPr>
          <a:xfrm>
            <a:off x="819522" y="1595021"/>
            <a:ext cx="10735836" cy="3785652"/>
          </a:xfrm>
          <a:prstGeom prst="rect">
            <a:avLst/>
          </a:prstGeom>
          <a:noFill/>
        </p:spPr>
        <p:txBody>
          <a:bodyPr wrap="square">
            <a:spAutoFit/>
          </a:bodyPr>
          <a:lstStyle/>
          <a:p>
            <a:pPr lvl="0" algn="just">
              <a:defRPr/>
            </a:pPr>
            <a:r>
              <a:rPr lang="pl-PL" sz="2400" dirty="0">
                <a:solidFill>
                  <a:prstClr val="black"/>
                </a:solidFill>
              </a:rPr>
              <a:t>Wyzwanie stanowi “kulturowa adaptacja” rozwiązań wspierających, których wzory docierają do nas głównie z Wielkiej Brytanii i Stanów Zjednoczonych, gdzie studentom z zespołem Aspergera oferowany bywa osobisty mentor – często przygotowany student starszych lat – przeprowadzający studenta przez organizacyjne bariery, wspierający go w zrozumieniu procedur, w orientacji na kampusie, ale również np. w organizacji treści notatek z zajęć.  </a:t>
            </a:r>
          </a:p>
          <a:p>
            <a:pPr lvl="0" algn="just">
              <a:defRPr/>
            </a:pPr>
            <a:r>
              <a:rPr lang="pl-PL" sz="2400" dirty="0">
                <a:solidFill>
                  <a:prstClr val="black"/>
                </a:solidFill>
              </a:rPr>
              <a:t>Niektóre z zachodnich uczelni oferują wsparcie profesjonalnego “trenera przejścia” lub osobistego coacha. Jego rolą jest wsparcie studenta w odnalezieniu się w nowym otoczeniu na etapie, gdy szczególnie silne zachwiane jest poczucie bezpieczeństwa                 i szczególnie wystawiony na próbę potencjał przystosowania się do zmiany. </a:t>
            </a:r>
          </a:p>
        </p:txBody>
      </p:sp>
    </p:spTree>
    <p:extLst>
      <p:ext uri="{BB962C8B-B14F-4D97-AF65-F5344CB8AC3E}">
        <p14:creationId xmlns:p14="http://schemas.microsoft.com/office/powerpoint/2010/main" val="2167175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CF1728AB-8AC1-4628-B35C-78A008DCEF74}"/>
              </a:ext>
            </a:extLst>
          </p:cNvPr>
          <p:cNvSpPr txBox="1"/>
          <p:nvPr/>
        </p:nvSpPr>
        <p:spPr>
          <a:xfrm>
            <a:off x="715019" y="445489"/>
            <a:ext cx="10735836" cy="6001643"/>
          </a:xfrm>
          <a:prstGeom prst="rect">
            <a:avLst/>
          </a:prstGeom>
          <a:noFill/>
        </p:spPr>
        <p:txBody>
          <a:bodyPr wrap="square">
            <a:spAutoFit/>
          </a:bodyPr>
          <a:lstStyle/>
          <a:p>
            <a:pPr lvl="0" algn="just">
              <a:defRPr/>
            </a:pPr>
            <a:r>
              <a:rPr lang="pl-PL" sz="2400" dirty="0">
                <a:solidFill>
                  <a:prstClr val="black"/>
                </a:solidFill>
              </a:rPr>
              <a:t>Zakłada się, że student powinien trafić na uczelnię wyższą wyposażony nie tylko                     w merytoryczne, ale i społeczne </a:t>
            </a:r>
            <a:r>
              <a:rPr lang="pl-PL" sz="2400" dirty="0" err="1">
                <a:solidFill>
                  <a:prstClr val="black"/>
                </a:solidFill>
              </a:rPr>
              <a:t>prerekwizyty</a:t>
            </a:r>
            <a:r>
              <a:rPr lang="pl-PL" sz="2400" dirty="0">
                <a:solidFill>
                  <a:prstClr val="black"/>
                </a:solidFill>
              </a:rPr>
              <a:t> pozwalające mu na sprawne studiowanie.</a:t>
            </a:r>
          </a:p>
          <a:p>
            <a:pPr lvl="0" algn="just">
              <a:defRPr/>
            </a:pPr>
            <a:endParaRPr lang="pl-PL" sz="2400" dirty="0">
              <a:solidFill>
                <a:prstClr val="black"/>
              </a:solidFill>
            </a:endParaRPr>
          </a:p>
          <a:p>
            <a:pPr lvl="0" algn="just">
              <a:defRPr/>
            </a:pPr>
            <a:r>
              <a:rPr lang="pl-PL" sz="2400" dirty="0">
                <a:solidFill>
                  <a:prstClr val="black"/>
                </a:solidFill>
              </a:rPr>
              <a:t>On sam, jak i ewentualny proces ustalania wsparcia, powinien być niezależny od współudziału bliskich studenta. W tej perspektywie możemy spojrzeć na studentów                z zespołem Aspergera jako na osoby, którym szczególnie trudno może być spełnić te wyjściowe kryteria współpracy. Niemniej, gdy pomyślimy o nich w perspektywie </a:t>
            </a:r>
            <a:r>
              <a:rPr lang="pl-PL" sz="2400" dirty="0" err="1">
                <a:solidFill>
                  <a:prstClr val="black"/>
                </a:solidFill>
              </a:rPr>
              <a:t>neurodiversity</a:t>
            </a:r>
            <a:r>
              <a:rPr lang="pl-PL" sz="2400" dirty="0">
                <a:solidFill>
                  <a:prstClr val="black"/>
                </a:solidFill>
              </a:rPr>
              <a:t>, która zakłada myślenie nie w kategoriach dysfunkcji neurologicznych, ale zróżnicowania w sposobie przetwarzania informacji i w perspektywie mocnych stron z tego wynikających, pojawi się pytanie, czy najważniejszymi </a:t>
            </a:r>
            <a:r>
              <a:rPr lang="pl-PL" sz="2400" dirty="0" err="1">
                <a:solidFill>
                  <a:prstClr val="black"/>
                </a:solidFill>
              </a:rPr>
              <a:t>prerekwizytami</a:t>
            </a:r>
            <a:r>
              <a:rPr lang="pl-PL" sz="2400" dirty="0">
                <a:solidFill>
                  <a:prstClr val="black"/>
                </a:solidFill>
              </a:rPr>
              <a:t> do owocnego studiowania, pod względem których osoby z tej grupy często przodują, nie jest wysoka inteligencja, głębokie zaciekawienie wybraną specjalistyczną dziedziną, ogromna determinacja i ponawiany z dużą regularnością wysiłek w celu rozwoju wiedzy. Warto do tego dorzucić nonkonformizm w wyznaczaniu celu, który prowadzi do twórczych rozwiązań w nowych obszarach wiedzy. </a:t>
            </a:r>
          </a:p>
        </p:txBody>
      </p:sp>
    </p:spTree>
    <p:extLst>
      <p:ext uri="{BB962C8B-B14F-4D97-AF65-F5344CB8AC3E}">
        <p14:creationId xmlns:p14="http://schemas.microsoft.com/office/powerpoint/2010/main" val="1287624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225631"/>
            <a:ext cx="10515600" cy="1211284"/>
          </a:xfrm>
        </p:spPr>
        <p:txBody>
          <a:bodyPr>
            <a:normAutofit/>
          </a:bodyPr>
          <a:lstStyle/>
          <a:p>
            <a:pPr algn="ctr"/>
            <a:r>
              <a:rPr lang="pl-PL" sz="4000" b="1" dirty="0">
                <a:latin typeface="+mn-lt"/>
              </a:rPr>
              <a:t>Zaburzenia osobowości</a:t>
            </a:r>
          </a:p>
        </p:txBody>
      </p:sp>
      <p:sp>
        <p:nvSpPr>
          <p:cNvPr id="3" name="Symbol zastępczy zawartości 2"/>
          <p:cNvSpPr>
            <a:spLocks noGrp="1"/>
          </p:cNvSpPr>
          <p:nvPr>
            <p:ph idx="1"/>
          </p:nvPr>
        </p:nvSpPr>
        <p:spPr>
          <a:xfrm>
            <a:off x="838200" y="1270660"/>
            <a:ext cx="10515600" cy="5438898"/>
          </a:xfrm>
        </p:spPr>
        <p:txBody>
          <a:bodyPr>
            <a:noAutofit/>
          </a:bodyPr>
          <a:lstStyle/>
          <a:p>
            <a:pPr marL="0" indent="0" algn="just">
              <a:buNone/>
            </a:pPr>
            <a:r>
              <a:rPr lang="pl-PL" sz="2400" dirty="0"/>
              <a:t>Zaburzenia osobowości według klasyfikacji psychiatrycznej to: „(…) głęboko zakorzenione i utrwalone wzorce zachowań, przejawiające się mało elastycznymi reakcjami na różnorodne sytuacje indywidualne i społeczne. Reprezentują one albo skrajne, albo znaczące odmienności w porównaniu z przeciętnym w danej kulturze sposobem spostrzegania, myślenia i odczuwania, a w szczególności – odnoszenia się do innych. Takie wzorce zachowania mają tendencje do trwałości i do obejmowania wielu zakresów funkcjonowania psychologicznego.”</a:t>
            </a:r>
          </a:p>
          <a:p>
            <a:pPr marL="0" indent="0" algn="just">
              <a:buNone/>
            </a:pPr>
            <a:endParaRPr lang="pl-PL" sz="2400" dirty="0"/>
          </a:p>
          <a:p>
            <a:pPr marL="0" lvl="0" indent="0" algn="just">
              <a:lnSpc>
                <a:spcPct val="100000"/>
              </a:lnSpc>
              <a:spcBef>
                <a:spcPts val="0"/>
              </a:spcBef>
              <a:buNone/>
              <a:defRPr/>
            </a:pPr>
            <a:r>
              <a:rPr lang="pl-PL" sz="2400" dirty="0">
                <a:solidFill>
                  <a:prstClr val="black"/>
                </a:solidFill>
              </a:rPr>
              <a:t>Rodzajów zaburzeń osobowości wymienia się wiele. </a:t>
            </a:r>
          </a:p>
          <a:p>
            <a:pPr marL="0" lvl="0" indent="0" algn="just">
              <a:lnSpc>
                <a:spcPct val="100000"/>
              </a:lnSpc>
              <a:spcBef>
                <a:spcPts val="0"/>
              </a:spcBef>
              <a:buNone/>
              <a:defRPr/>
            </a:pPr>
            <a:r>
              <a:rPr lang="pl-PL" sz="2400" dirty="0">
                <a:solidFill>
                  <a:prstClr val="black"/>
                </a:solidFill>
              </a:rPr>
              <a:t>W tej grupie zaburzeń psychicznych wyróżnia się zarówno </a:t>
            </a:r>
            <a:r>
              <a:rPr lang="pl-PL" sz="2400" u="sng" dirty="0">
                <a:solidFill>
                  <a:prstClr val="black"/>
                </a:solidFill>
              </a:rPr>
              <a:t>osobowość </a:t>
            </a:r>
            <a:r>
              <a:rPr lang="pl-PL" sz="2400" u="sng" dirty="0" err="1">
                <a:solidFill>
                  <a:prstClr val="black"/>
                </a:solidFill>
              </a:rPr>
              <a:t>anankastyczną</a:t>
            </a:r>
            <a:r>
              <a:rPr lang="pl-PL" sz="2400" u="sng" dirty="0">
                <a:solidFill>
                  <a:prstClr val="black"/>
                </a:solidFill>
              </a:rPr>
              <a:t> </a:t>
            </a:r>
            <a:r>
              <a:rPr lang="pl-PL" sz="2400" dirty="0">
                <a:solidFill>
                  <a:prstClr val="black"/>
                </a:solidFill>
              </a:rPr>
              <a:t>z tendencją do ciągłej kontroli, </a:t>
            </a:r>
            <a:r>
              <a:rPr lang="pl-PL" sz="2400" u="sng" dirty="0">
                <a:solidFill>
                  <a:prstClr val="black"/>
                </a:solidFill>
              </a:rPr>
              <a:t>osobowość </a:t>
            </a:r>
            <a:r>
              <a:rPr lang="pl-PL" sz="2400" u="sng" dirty="0" err="1">
                <a:solidFill>
                  <a:prstClr val="black"/>
                </a:solidFill>
              </a:rPr>
              <a:t>histrioniczną</a:t>
            </a:r>
            <a:r>
              <a:rPr lang="pl-PL" sz="2400" u="sng" dirty="0">
                <a:solidFill>
                  <a:prstClr val="black"/>
                </a:solidFill>
              </a:rPr>
              <a:t> </a:t>
            </a:r>
            <a:r>
              <a:rPr lang="pl-PL" sz="2400" dirty="0">
                <a:solidFill>
                  <a:prstClr val="black"/>
                </a:solidFill>
              </a:rPr>
              <a:t>z potrzebą kierowania na siebie uwagi całego otoczenia czy </a:t>
            </a:r>
            <a:r>
              <a:rPr lang="pl-PL" sz="2400" u="sng" dirty="0">
                <a:solidFill>
                  <a:prstClr val="black"/>
                </a:solidFill>
              </a:rPr>
              <a:t>osobowość </a:t>
            </a:r>
            <a:r>
              <a:rPr lang="pl-PL" sz="2400" u="sng" dirty="0" err="1">
                <a:solidFill>
                  <a:prstClr val="black"/>
                </a:solidFill>
              </a:rPr>
              <a:t>borderline</a:t>
            </a:r>
            <a:r>
              <a:rPr lang="pl-PL" sz="2400" u="sng" dirty="0">
                <a:solidFill>
                  <a:prstClr val="black"/>
                </a:solidFill>
              </a:rPr>
              <a:t>, </a:t>
            </a:r>
            <a:r>
              <a:rPr lang="pl-PL" sz="2400" dirty="0">
                <a:solidFill>
                  <a:prstClr val="black"/>
                </a:solidFill>
              </a:rPr>
              <a:t>gdzie występują m.in. impulsywność, niestabilność relacji uczuciowych i niejasny obraz własnej osoby.</a:t>
            </a:r>
          </a:p>
          <a:p>
            <a:pPr marL="0" indent="0" algn="just">
              <a:buNone/>
            </a:pPr>
            <a:endParaRPr lang="pl-PL" sz="2400" dirty="0"/>
          </a:p>
        </p:txBody>
      </p:sp>
    </p:spTree>
    <p:extLst>
      <p:ext uri="{BB962C8B-B14F-4D97-AF65-F5344CB8AC3E}">
        <p14:creationId xmlns:p14="http://schemas.microsoft.com/office/powerpoint/2010/main" val="3337150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45BE367B-5DEA-45B8-8C8D-73BF4A16B552}"/>
              </a:ext>
            </a:extLst>
          </p:cNvPr>
          <p:cNvSpPr txBox="1"/>
          <p:nvPr/>
        </p:nvSpPr>
        <p:spPr>
          <a:xfrm>
            <a:off x="973584" y="390618"/>
            <a:ext cx="1024483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rPr>
              <a:t>Pierwsze sygnały, mogące świadczyć o chorobie psychicznej studenta</a:t>
            </a:r>
            <a:r>
              <a:rPr kumimoji="0" lang="pl-PL" sz="4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 name="pole tekstowe 3">
            <a:extLst>
              <a:ext uri="{FF2B5EF4-FFF2-40B4-BE49-F238E27FC236}">
                <a16:creationId xmlns:a16="http://schemas.microsoft.com/office/drawing/2014/main" id="{C22229A7-9D24-4003-98D6-A751994D5C6D}"/>
              </a:ext>
            </a:extLst>
          </p:cNvPr>
          <p:cNvSpPr txBox="1"/>
          <p:nvPr/>
        </p:nvSpPr>
        <p:spPr>
          <a:xfrm>
            <a:off x="1145218" y="1758401"/>
            <a:ext cx="9901562" cy="470898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Konfabulacje,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Dziwaczne wypowiedzi,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Wycofanie społeczne,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Zaniedbania w zakresie higieny osobistej,</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Agresywne zachowania,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Panika,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Brak motywacji,</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Częste wahania nastroju,</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Samotność,</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Bezsilność,</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Niska samoocena,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Poczucie braku łączności z rzeczywistością,</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Urojenia,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Dziwne przekonania,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Słyszenie „głosów” i halucynacje</a:t>
            </a:r>
          </a:p>
        </p:txBody>
      </p:sp>
    </p:spTree>
    <p:extLst>
      <p:ext uri="{BB962C8B-B14F-4D97-AF65-F5344CB8AC3E}">
        <p14:creationId xmlns:p14="http://schemas.microsoft.com/office/powerpoint/2010/main" val="8280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E5CF461-0557-4BA9-940C-CD2D72F6F632}"/>
              </a:ext>
            </a:extLst>
          </p:cNvPr>
          <p:cNvSpPr>
            <a:spLocks noGrp="1"/>
          </p:cNvSpPr>
          <p:nvPr>
            <p:ph idx="1"/>
          </p:nvPr>
        </p:nvSpPr>
        <p:spPr/>
        <p:txBody>
          <a:bodyPr>
            <a:normAutofit fontScale="92500" lnSpcReduction="20000"/>
          </a:bodyPr>
          <a:lstStyle/>
          <a:p>
            <a:pPr marL="0" indent="0" algn="just">
              <a:buNone/>
            </a:pPr>
            <a:r>
              <a:rPr lang="pl-PL" sz="2600" dirty="0"/>
              <a:t>Jeśli przyjrzymy się tej definicji, możemy zauważyć pewne typowe cechy pozwalające na wyróżnienie zaburzeń osobowości, takich jak:</a:t>
            </a:r>
          </a:p>
          <a:p>
            <a:pPr algn="just"/>
            <a:r>
              <a:rPr lang="pl-PL" sz="2600" dirty="0"/>
              <a:t>trwałość i głębokie zakorzenienie danych cech tej osoby,</a:t>
            </a:r>
          </a:p>
          <a:p>
            <a:pPr algn="just"/>
            <a:r>
              <a:rPr lang="pl-PL" sz="2600" dirty="0"/>
              <a:t>cechy te są mało elastyczne, osoba w wielu okolicznościach zachowuje się w taki sam (lub przynajmniej podobny) </a:t>
            </a:r>
            <a:r>
              <a:rPr lang="pl-PL" sz="2600" dirty="0" err="1"/>
              <a:t>dezadaptacyjny</a:t>
            </a:r>
            <a:r>
              <a:rPr lang="pl-PL" sz="2600" dirty="0"/>
              <a:t> sposób,</a:t>
            </a:r>
          </a:p>
          <a:p>
            <a:pPr algn="just"/>
            <a:r>
              <a:rPr lang="pl-PL" sz="2600" dirty="0"/>
              <a:t>cechy te są skrajnym przerysowaniem zespołu cech obecnych u innych ludzi,</a:t>
            </a:r>
          </a:p>
          <a:p>
            <a:pPr algn="just"/>
            <a:r>
              <a:rPr lang="pl-PL" sz="2600" dirty="0"/>
              <a:t>cechy te przejawiają się zarówno w sposobie, w jaki dana osoba postrzega rzeczywistość, jak i w myśleniu        i emocjach w stosunku do siebie i innych ludzi,</a:t>
            </a:r>
          </a:p>
          <a:p>
            <a:pPr algn="just"/>
            <a:r>
              <a:rPr lang="pl-PL" sz="2600" dirty="0"/>
              <a:t>cechy te mają szczególne znaczenie w kontaktach z innymi ludźmi – raczej nie ułatwiają lecz ograniczają, utrudniają, a niejednokrotnie odpowiadają ze niszczenie tych relacji,</a:t>
            </a:r>
          </a:p>
          <a:p>
            <a:pPr algn="just"/>
            <a:r>
              <a:rPr lang="pl-PL" sz="2600" dirty="0"/>
              <a:t>cechy te tworzą całościowy wzorzec, nie są pojedynczymi </a:t>
            </a:r>
            <a:r>
              <a:rPr lang="pl-PL" sz="2600" dirty="0" err="1"/>
              <a:t>zachowaniami</a:t>
            </a:r>
            <a:r>
              <a:rPr lang="pl-PL" sz="2600" dirty="0"/>
              <a:t> lub tylko przerysowaniem jakiegoś jednego aspektu charakteru.</a:t>
            </a:r>
          </a:p>
          <a:p>
            <a:endParaRPr lang="pl-PL" dirty="0"/>
          </a:p>
        </p:txBody>
      </p:sp>
      <p:sp>
        <p:nvSpPr>
          <p:cNvPr id="4" name="Tytuł 1">
            <a:extLst>
              <a:ext uri="{FF2B5EF4-FFF2-40B4-BE49-F238E27FC236}">
                <a16:creationId xmlns:a16="http://schemas.microsoft.com/office/drawing/2014/main" id="{1A96E436-BD96-473F-B2C8-EBC81221AC50}"/>
              </a:ext>
            </a:extLst>
          </p:cNvPr>
          <p:cNvSpPr>
            <a:spLocks noGrp="1"/>
          </p:cNvSpPr>
          <p:nvPr>
            <p:ph type="title"/>
          </p:nvPr>
        </p:nvSpPr>
        <p:spPr>
          <a:xfrm>
            <a:off x="838200" y="507168"/>
            <a:ext cx="10515600" cy="1325563"/>
          </a:xfrm>
        </p:spPr>
        <p:txBody>
          <a:bodyPr>
            <a:normAutofit/>
          </a:bodyPr>
          <a:lstStyle/>
          <a:p>
            <a:pPr algn="ctr"/>
            <a:r>
              <a:rPr lang="pl-PL" sz="4000" b="1" dirty="0">
                <a:latin typeface="+mn-lt"/>
              </a:rPr>
              <a:t>Zaburzenia osobowości</a:t>
            </a:r>
          </a:p>
        </p:txBody>
      </p:sp>
    </p:spTree>
    <p:extLst>
      <p:ext uri="{BB962C8B-B14F-4D97-AF65-F5344CB8AC3E}">
        <p14:creationId xmlns:p14="http://schemas.microsoft.com/office/powerpoint/2010/main" val="8786797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418391"/>
            <a:ext cx="10515600" cy="1325563"/>
          </a:xfrm>
        </p:spPr>
        <p:txBody>
          <a:bodyPr>
            <a:normAutofit fontScale="90000"/>
          </a:bodyPr>
          <a:lstStyle/>
          <a:p>
            <a:pPr algn="ctr"/>
            <a:r>
              <a:rPr lang="pl-PL" b="1" dirty="0">
                <a:latin typeface="+mn-lt"/>
              </a:rPr>
              <a:t>Zaburzenia osobowości w  Międzynarodowej Statystycznej Klasyfikacji Chorób i Problemów Zdrowotnych </a:t>
            </a:r>
          </a:p>
        </p:txBody>
      </p:sp>
      <p:sp>
        <p:nvSpPr>
          <p:cNvPr id="3" name="Symbol zastępczy zawartości 2"/>
          <p:cNvSpPr>
            <a:spLocks noGrp="1"/>
          </p:cNvSpPr>
          <p:nvPr>
            <p:ph idx="1"/>
          </p:nvPr>
        </p:nvSpPr>
        <p:spPr>
          <a:xfrm>
            <a:off x="838200" y="2088271"/>
            <a:ext cx="10515600" cy="4351338"/>
          </a:xfrm>
        </p:spPr>
        <p:txBody>
          <a:bodyPr>
            <a:normAutofit lnSpcReduction="10000"/>
          </a:bodyPr>
          <a:lstStyle/>
          <a:p>
            <a:r>
              <a:rPr lang="pl-PL" sz="2400" dirty="0"/>
              <a:t>Osobowość paranoiczna</a:t>
            </a:r>
          </a:p>
          <a:p>
            <a:r>
              <a:rPr lang="pl-PL" sz="2400" dirty="0"/>
              <a:t>Osobowość schizoidalna</a:t>
            </a:r>
          </a:p>
          <a:p>
            <a:r>
              <a:rPr lang="pl-PL" sz="2400" dirty="0"/>
              <a:t>Osobowość </a:t>
            </a:r>
            <a:r>
              <a:rPr lang="pl-PL" sz="2400" dirty="0" err="1"/>
              <a:t>dyssocjalna</a:t>
            </a:r>
            <a:endParaRPr lang="pl-PL" sz="2400" dirty="0"/>
          </a:p>
          <a:p>
            <a:r>
              <a:rPr lang="pl-PL" sz="2400" dirty="0"/>
              <a:t>Osobowość chwiejna emocjonalnie</a:t>
            </a:r>
          </a:p>
          <a:p>
            <a:r>
              <a:rPr lang="pl-PL" sz="2400" dirty="0"/>
              <a:t>Osobowość </a:t>
            </a:r>
            <a:r>
              <a:rPr lang="pl-PL" sz="2400" dirty="0" err="1"/>
              <a:t>histrioniczna</a:t>
            </a:r>
            <a:endParaRPr lang="pl-PL" sz="2400" dirty="0"/>
          </a:p>
          <a:p>
            <a:r>
              <a:rPr lang="pl-PL" sz="2400" dirty="0"/>
              <a:t>Osobowość </a:t>
            </a:r>
            <a:r>
              <a:rPr lang="pl-PL" sz="2400" dirty="0" err="1"/>
              <a:t>anankastyczna</a:t>
            </a:r>
            <a:endParaRPr lang="pl-PL" sz="2400" dirty="0"/>
          </a:p>
          <a:p>
            <a:r>
              <a:rPr lang="pl-PL" sz="2400" dirty="0"/>
              <a:t>Osobowość lękliwa (unikająca)</a:t>
            </a:r>
          </a:p>
          <a:p>
            <a:r>
              <a:rPr lang="pl-PL" sz="2400" dirty="0"/>
              <a:t>Osobowość zależna</a:t>
            </a:r>
          </a:p>
          <a:p>
            <a:r>
              <a:rPr lang="pl-PL" sz="2400" dirty="0"/>
              <a:t>Inne określone zaburzenia osobowości</a:t>
            </a:r>
          </a:p>
          <a:p>
            <a:r>
              <a:rPr lang="pl-PL" sz="2400" dirty="0"/>
              <a:t>Zaburzenia osobowości BNO</a:t>
            </a:r>
          </a:p>
        </p:txBody>
      </p:sp>
    </p:spTree>
    <p:extLst>
      <p:ext uri="{BB962C8B-B14F-4D97-AF65-F5344CB8AC3E}">
        <p14:creationId xmlns:p14="http://schemas.microsoft.com/office/powerpoint/2010/main" val="30047041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000" b="1" dirty="0">
                <a:latin typeface="+mn-lt"/>
              </a:rPr>
              <a:t>Zaburzenia osobowości można podzielić na trzy grupy wg klasyfikacji DSM-IV:</a:t>
            </a:r>
          </a:p>
        </p:txBody>
      </p:sp>
      <p:sp>
        <p:nvSpPr>
          <p:cNvPr id="3" name="Symbol zastępczy zawartości 2"/>
          <p:cNvSpPr>
            <a:spLocks noGrp="1"/>
          </p:cNvSpPr>
          <p:nvPr>
            <p:ph idx="1"/>
          </p:nvPr>
        </p:nvSpPr>
        <p:spPr>
          <a:xfrm>
            <a:off x="838200" y="2065322"/>
            <a:ext cx="10515600" cy="4351338"/>
          </a:xfrm>
        </p:spPr>
        <p:txBody>
          <a:bodyPr>
            <a:normAutofit/>
          </a:bodyPr>
          <a:lstStyle/>
          <a:p>
            <a:pPr algn="just"/>
            <a:r>
              <a:rPr lang="pl-PL" b="1" dirty="0"/>
              <a:t>Grupa A </a:t>
            </a:r>
            <a:r>
              <a:rPr lang="pl-PL" dirty="0"/>
              <a:t>– dziwaczne i ekscentryczne zachowania (</a:t>
            </a:r>
            <a:r>
              <a:rPr lang="pl-PL" dirty="0" err="1"/>
              <a:t>schizotypowe</a:t>
            </a:r>
            <a:r>
              <a:rPr lang="pl-PL" dirty="0"/>
              <a:t>, schizoidalne, paranoiczne),</a:t>
            </a:r>
          </a:p>
          <a:p>
            <a:pPr algn="just"/>
            <a:r>
              <a:rPr lang="pl-PL" b="1" dirty="0"/>
              <a:t>Grupa B </a:t>
            </a:r>
            <a:r>
              <a:rPr lang="pl-PL" dirty="0"/>
              <a:t>– zachowania dramatyczne, emocjonalne, niekonsekwentne (antyspołeczne, </a:t>
            </a:r>
            <a:r>
              <a:rPr lang="pl-PL" dirty="0" err="1"/>
              <a:t>histrioniczne</a:t>
            </a:r>
            <a:r>
              <a:rPr lang="pl-PL" dirty="0"/>
              <a:t> i </a:t>
            </a:r>
            <a:r>
              <a:rPr lang="pl-PL" dirty="0" err="1"/>
              <a:t>borderline</a:t>
            </a:r>
            <a:r>
              <a:rPr lang="pl-PL" dirty="0"/>
              <a:t>),</a:t>
            </a:r>
          </a:p>
          <a:p>
            <a:pPr algn="just"/>
            <a:r>
              <a:rPr lang="pl-PL" b="1" dirty="0"/>
              <a:t>Grupa C </a:t>
            </a:r>
            <a:r>
              <a:rPr lang="pl-PL" dirty="0"/>
              <a:t>– zachowania charakteryzujące się niepokojem i lękiem (unikowe, zależne, obsesyjno-kompulsywne).</a:t>
            </a:r>
          </a:p>
        </p:txBody>
      </p:sp>
    </p:spTree>
    <p:extLst>
      <p:ext uri="{BB962C8B-B14F-4D97-AF65-F5344CB8AC3E}">
        <p14:creationId xmlns:p14="http://schemas.microsoft.com/office/powerpoint/2010/main" val="378108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160938"/>
            <a:ext cx="10515600" cy="1325563"/>
          </a:xfrm>
        </p:spPr>
        <p:txBody>
          <a:bodyPr>
            <a:normAutofit/>
          </a:bodyPr>
          <a:lstStyle/>
          <a:p>
            <a:pPr algn="ctr"/>
            <a:r>
              <a:rPr lang="pl-PL" sz="4000" b="1" dirty="0">
                <a:latin typeface="+mn-lt"/>
              </a:rPr>
              <a:t>Osobowość paranoiczna charakteryzuje się:</a:t>
            </a:r>
          </a:p>
        </p:txBody>
      </p:sp>
      <p:sp>
        <p:nvSpPr>
          <p:cNvPr id="3" name="Symbol zastępczy zawartości 2"/>
          <p:cNvSpPr>
            <a:spLocks noGrp="1"/>
          </p:cNvSpPr>
          <p:nvPr>
            <p:ph idx="1"/>
          </p:nvPr>
        </p:nvSpPr>
        <p:spPr>
          <a:xfrm>
            <a:off x="665825" y="1486501"/>
            <a:ext cx="10955045" cy="5118485"/>
          </a:xfrm>
        </p:spPr>
        <p:txBody>
          <a:bodyPr>
            <a:normAutofit lnSpcReduction="10000"/>
          </a:bodyPr>
          <a:lstStyle/>
          <a:p>
            <a:pPr algn="just"/>
            <a:r>
              <a:rPr lang="pl-PL" sz="2400" dirty="0"/>
              <a:t>ogólnym chłodem emocjonalnym, </a:t>
            </a:r>
          </a:p>
          <a:p>
            <a:pPr algn="just"/>
            <a:r>
              <a:rPr lang="pl-PL" sz="2400" dirty="0"/>
              <a:t>wycofaniem z kontaktów z innymi ludźmi, </a:t>
            </a:r>
          </a:p>
          <a:p>
            <a:pPr algn="just"/>
            <a:r>
              <a:rPr lang="pl-PL" sz="2400" dirty="0"/>
              <a:t>nadmierną podejrzliwością, </a:t>
            </a:r>
          </a:p>
          <a:p>
            <a:pPr algn="just"/>
            <a:r>
              <a:rPr lang="pl-PL" sz="2400" dirty="0"/>
              <a:t>wrażliwością na lekceważenie i krytykę, </a:t>
            </a:r>
          </a:p>
          <a:p>
            <a:pPr algn="just"/>
            <a:r>
              <a:rPr lang="pl-PL" sz="2400" dirty="0"/>
              <a:t>niezdolnością do wybaczania, nieufnością, </a:t>
            </a:r>
          </a:p>
          <a:p>
            <a:pPr algn="just"/>
            <a:r>
              <a:rPr lang="pl-PL" sz="2400" dirty="0"/>
              <a:t>poczuciem krzywdy, </a:t>
            </a:r>
          </a:p>
          <a:p>
            <a:pPr algn="just"/>
            <a:r>
              <a:rPr lang="pl-PL" sz="2400" dirty="0"/>
              <a:t>zazdrością, mściwością, </a:t>
            </a:r>
          </a:p>
          <a:p>
            <a:pPr algn="just"/>
            <a:r>
              <a:rPr lang="pl-PL" sz="2400" dirty="0"/>
              <a:t>nadwrażliwością na krytykę, </a:t>
            </a:r>
          </a:p>
          <a:p>
            <a:pPr algn="just"/>
            <a:r>
              <a:rPr lang="pl-PL" sz="2400" dirty="0"/>
              <a:t>przepełnieniem złością, niezachwianymi przekonaniami, samowystarczalnością, </a:t>
            </a:r>
          </a:p>
          <a:p>
            <a:pPr algn="just"/>
            <a:r>
              <a:rPr lang="pl-PL" sz="2400" dirty="0"/>
              <a:t>zazwyczaj brakiem poczucia humoru, </a:t>
            </a:r>
          </a:p>
          <a:p>
            <a:pPr algn="just"/>
            <a:r>
              <a:rPr lang="pl-PL" sz="2400" dirty="0"/>
              <a:t>ostrożnością, zadufaniem, przekonaniem o własnej wyższości, </a:t>
            </a:r>
          </a:p>
          <a:p>
            <a:pPr algn="just"/>
            <a:r>
              <a:rPr lang="pl-PL" sz="2400" dirty="0"/>
              <a:t>usprawiedliwianiem samego siebie.</a:t>
            </a:r>
          </a:p>
        </p:txBody>
      </p:sp>
    </p:spTree>
    <p:extLst>
      <p:ext uri="{BB962C8B-B14F-4D97-AF65-F5344CB8AC3E}">
        <p14:creationId xmlns:p14="http://schemas.microsoft.com/office/powerpoint/2010/main" val="3920454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000" b="1" dirty="0">
                <a:latin typeface="+mn-lt"/>
              </a:rPr>
              <a:t>Osobowość schizoidalna to:</a:t>
            </a:r>
          </a:p>
        </p:txBody>
      </p:sp>
      <p:sp>
        <p:nvSpPr>
          <p:cNvPr id="3" name="Symbol zastępczy zawartości 2"/>
          <p:cNvSpPr>
            <a:spLocks noGrp="1"/>
          </p:cNvSpPr>
          <p:nvPr>
            <p:ph idx="1"/>
          </p:nvPr>
        </p:nvSpPr>
        <p:spPr/>
        <p:txBody>
          <a:bodyPr>
            <a:normAutofit fontScale="92500" lnSpcReduction="20000"/>
          </a:bodyPr>
          <a:lstStyle/>
          <a:p>
            <a:pPr algn="just"/>
            <a:r>
              <a:rPr lang="pl-PL" sz="2600" dirty="0"/>
              <a:t>wycofywanie się z kontaktów społecznych, </a:t>
            </a:r>
          </a:p>
          <a:p>
            <a:pPr algn="just"/>
            <a:r>
              <a:rPr lang="pl-PL" sz="2600" dirty="0"/>
              <a:t>izolowanie się od innych,</a:t>
            </a:r>
          </a:p>
          <a:p>
            <a:pPr algn="just"/>
            <a:r>
              <a:rPr lang="pl-PL" sz="2600" dirty="0"/>
              <a:t>brak zdolności do tworzenia bliskich związków emocjonalnych, </a:t>
            </a:r>
          </a:p>
          <a:p>
            <a:pPr algn="just"/>
            <a:r>
              <a:rPr lang="pl-PL" sz="2600" dirty="0"/>
              <a:t>znaczne trudności w wyrażaniu własnej wrażliwości, co jest przyczyną chłodu            i dystansu uczuciowego, </a:t>
            </a:r>
          </a:p>
          <a:p>
            <a:pPr algn="just"/>
            <a:r>
              <a:rPr lang="pl-PL" sz="2600" dirty="0"/>
              <a:t>często uczucie osamotnienia i braku zrozumienia przez innych, </a:t>
            </a:r>
          </a:p>
          <a:p>
            <a:pPr algn="just"/>
            <a:r>
              <a:rPr lang="pl-PL" sz="2600" dirty="0"/>
              <a:t>podejrzliwość, trudności z odczuwaniem i przeżywaniem przyjemności, </a:t>
            </a:r>
          </a:p>
          <a:p>
            <a:pPr algn="just"/>
            <a:r>
              <a:rPr lang="pl-PL" sz="2600" dirty="0"/>
              <a:t>zazwyczaj samotne działania,</a:t>
            </a:r>
          </a:p>
          <a:p>
            <a:pPr algn="just"/>
            <a:r>
              <a:rPr lang="pl-PL" sz="2600" dirty="0"/>
              <a:t>życie w świecie marzeń i fantazji, </a:t>
            </a:r>
          </a:p>
          <a:p>
            <a:pPr algn="just"/>
            <a:r>
              <a:rPr lang="pl-PL" sz="2600" dirty="0"/>
              <a:t>ambicja, skłonność do introspekcji, skłonność do ekscentryzmu, </a:t>
            </a:r>
          </a:p>
          <a:p>
            <a:pPr algn="just"/>
            <a:r>
              <a:rPr lang="pl-PL" sz="2600" dirty="0"/>
              <a:t>obojętność na wygłaszaną wobec nich pochwałę lub krytykę.</a:t>
            </a:r>
          </a:p>
          <a:p>
            <a:endParaRPr lang="pl-PL" dirty="0"/>
          </a:p>
        </p:txBody>
      </p:sp>
    </p:spTree>
    <p:extLst>
      <p:ext uri="{BB962C8B-B14F-4D97-AF65-F5344CB8AC3E}">
        <p14:creationId xmlns:p14="http://schemas.microsoft.com/office/powerpoint/2010/main" val="3929729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000" b="1" dirty="0">
                <a:latin typeface="+mn-lt"/>
              </a:rPr>
              <a:t>Osobowość impulsywna przejawia się w:</a:t>
            </a:r>
          </a:p>
        </p:txBody>
      </p:sp>
      <p:sp>
        <p:nvSpPr>
          <p:cNvPr id="3" name="Symbol zastępczy zawartości 2"/>
          <p:cNvSpPr>
            <a:spLocks noGrp="1"/>
          </p:cNvSpPr>
          <p:nvPr>
            <p:ph idx="1"/>
          </p:nvPr>
        </p:nvSpPr>
        <p:spPr/>
        <p:txBody>
          <a:bodyPr>
            <a:normAutofit fontScale="92500" lnSpcReduction="10000"/>
          </a:bodyPr>
          <a:lstStyle/>
          <a:p>
            <a:pPr algn="just"/>
            <a:r>
              <a:rPr lang="pl-PL" sz="2600" dirty="0"/>
              <a:t>tendencji do zachowań gwałtownych z jednoczesnym brakiem przewidywania ich konsekwencji, </a:t>
            </a:r>
          </a:p>
          <a:p>
            <a:pPr algn="just"/>
            <a:r>
              <a:rPr lang="pl-PL" sz="2600" dirty="0"/>
              <a:t>emocjonalnej niestabilności, </a:t>
            </a:r>
          </a:p>
          <a:p>
            <a:pPr algn="just"/>
            <a:r>
              <a:rPr lang="pl-PL" sz="2600" dirty="0"/>
              <a:t>wybuchach gwałtownych zachowań, </a:t>
            </a:r>
          </a:p>
          <a:p>
            <a:pPr algn="just"/>
            <a:r>
              <a:rPr lang="pl-PL" sz="2600" dirty="0"/>
              <a:t>niestabilnym kapryśnym nastroju, </a:t>
            </a:r>
          </a:p>
          <a:p>
            <a:pPr algn="just"/>
            <a:r>
              <a:rPr lang="pl-PL" sz="2600" dirty="0"/>
              <a:t>oczekiwaniu natychmiastowej gratyfikacji, </a:t>
            </a:r>
          </a:p>
          <a:p>
            <a:pPr algn="just"/>
            <a:r>
              <a:rPr lang="pl-PL" sz="2600" dirty="0"/>
              <a:t>tendencji do wchodzenia w konflikty zwłaszcza, gdy impulsywne działania zostały przez kogoś skrytykowane, </a:t>
            </a:r>
          </a:p>
          <a:p>
            <a:pPr algn="just"/>
            <a:r>
              <a:rPr lang="pl-PL" sz="2600" dirty="0"/>
              <a:t>braku umiejętności kontroli działań impulsywnych, </a:t>
            </a:r>
          </a:p>
          <a:p>
            <a:pPr algn="just"/>
            <a:r>
              <a:rPr lang="pl-PL" sz="2600" dirty="0"/>
              <a:t>wysokim napięciu wewnętrznym i towarzyszącej mu gonitwie myśli, </a:t>
            </a:r>
          </a:p>
          <a:p>
            <a:pPr algn="just"/>
            <a:r>
              <a:rPr lang="pl-PL" sz="2600" dirty="0"/>
              <a:t>nienawiści, wrogiej postawie wobec innych, chęci odreagowania na innych.</a:t>
            </a:r>
          </a:p>
          <a:p>
            <a:endParaRPr lang="pl-PL" dirty="0"/>
          </a:p>
        </p:txBody>
      </p:sp>
    </p:spTree>
    <p:extLst>
      <p:ext uri="{BB962C8B-B14F-4D97-AF65-F5344CB8AC3E}">
        <p14:creationId xmlns:p14="http://schemas.microsoft.com/office/powerpoint/2010/main" val="886975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821" y="329499"/>
            <a:ext cx="10515600" cy="1325563"/>
          </a:xfrm>
        </p:spPr>
        <p:txBody>
          <a:bodyPr>
            <a:normAutofit/>
          </a:bodyPr>
          <a:lstStyle/>
          <a:p>
            <a:pPr algn="ctr"/>
            <a:r>
              <a:rPr lang="pl-PL" sz="4000" b="1" dirty="0">
                <a:latin typeface="+mn-lt"/>
              </a:rPr>
              <a:t>Osobowość </a:t>
            </a:r>
            <a:r>
              <a:rPr lang="pl-PL" sz="4000" b="1" dirty="0" err="1">
                <a:latin typeface="+mn-lt"/>
              </a:rPr>
              <a:t>borderline</a:t>
            </a:r>
            <a:r>
              <a:rPr lang="pl-PL" sz="4000" b="1" dirty="0">
                <a:latin typeface="+mn-lt"/>
              </a:rPr>
              <a:t> znana jest z:</a:t>
            </a:r>
          </a:p>
        </p:txBody>
      </p:sp>
      <p:sp>
        <p:nvSpPr>
          <p:cNvPr id="3" name="Symbol zastępczy zawartości 2"/>
          <p:cNvSpPr>
            <a:spLocks noGrp="1"/>
          </p:cNvSpPr>
          <p:nvPr>
            <p:ph idx="1"/>
          </p:nvPr>
        </p:nvSpPr>
        <p:spPr/>
        <p:txBody>
          <a:bodyPr>
            <a:normAutofit fontScale="85000" lnSpcReduction="20000"/>
          </a:bodyPr>
          <a:lstStyle/>
          <a:p>
            <a:pPr algn="just"/>
            <a:r>
              <a:rPr lang="pl-PL" dirty="0"/>
              <a:t>Wszechogarniającej niestabilności myśli, uczuć, zachowań, związków interpersonalnych, obrazu siebie, postrzegania rzeczywistości i innych ludzi. </a:t>
            </a:r>
          </a:p>
          <a:p>
            <a:pPr algn="just"/>
            <a:r>
              <a:rPr lang="pl-PL" dirty="0"/>
              <a:t>Główne jej cechy to brak stałości wyrażająca się najczęściej jako oscylacja pomiędzy idealizacją a dewaluacją występująca z dużym natężeniem i tendencją do szybkiej zmiany.</a:t>
            </a:r>
          </a:p>
          <a:p>
            <a:pPr algn="just"/>
            <a:r>
              <a:rPr lang="pl-PL" dirty="0"/>
              <a:t>Lęk przed odrzuceniem oraz zachowania mające na celu uniknięcie odrzucenia, chroniczne uczucie pustki, zachowania autoagresywne, czyli gesty lub groźby samobójcze, tendencje do samookaleczania, chwiejność emocjonalna, zachowania impulsywne, takie jak wydawanie pieniędzy, przygodne kontakty seksualne, nadużywanie środków psychoaktywnych, lekkomyślne prowadzenie pojazdów.</a:t>
            </a:r>
          </a:p>
          <a:p>
            <a:pPr algn="just"/>
            <a:r>
              <a:rPr lang="pl-PL" dirty="0"/>
              <a:t>Osobowość </a:t>
            </a:r>
            <a:r>
              <a:rPr lang="pl-PL" dirty="0" err="1"/>
              <a:t>borderline</a:t>
            </a:r>
            <a:r>
              <a:rPr lang="pl-PL" dirty="0"/>
              <a:t> może współwystępować z innymi zaburzeniami, np. zaburzeniami lękowymi, zaburzeniami afektywnymi, zaburzeniami odżywania oraz zaburzeniami obsesyjno-kompulsywnymi.</a:t>
            </a:r>
          </a:p>
          <a:p>
            <a:endParaRPr lang="pl-PL" dirty="0"/>
          </a:p>
          <a:p>
            <a:endParaRPr lang="pl-PL" dirty="0"/>
          </a:p>
        </p:txBody>
      </p:sp>
    </p:spTree>
    <p:extLst>
      <p:ext uri="{BB962C8B-B14F-4D97-AF65-F5344CB8AC3E}">
        <p14:creationId xmlns:p14="http://schemas.microsoft.com/office/powerpoint/2010/main" val="2229411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000" b="1" dirty="0">
                <a:latin typeface="+mn-lt"/>
              </a:rPr>
              <a:t>Osobowość </a:t>
            </a:r>
            <a:r>
              <a:rPr lang="pl-PL" sz="4000" b="1" dirty="0" err="1">
                <a:latin typeface="+mn-lt"/>
              </a:rPr>
              <a:t>histrioniczna</a:t>
            </a:r>
            <a:r>
              <a:rPr lang="pl-PL" sz="4000" b="1" dirty="0">
                <a:latin typeface="+mn-lt"/>
              </a:rPr>
              <a:t> wiąże się ściśle z:</a:t>
            </a:r>
          </a:p>
        </p:txBody>
      </p:sp>
      <p:sp>
        <p:nvSpPr>
          <p:cNvPr id="3" name="Symbol zastępczy zawartości 2"/>
          <p:cNvSpPr>
            <a:spLocks noGrp="1"/>
          </p:cNvSpPr>
          <p:nvPr>
            <p:ph idx="1"/>
          </p:nvPr>
        </p:nvSpPr>
        <p:spPr/>
        <p:txBody>
          <a:bodyPr>
            <a:normAutofit fontScale="85000" lnSpcReduction="20000"/>
          </a:bodyPr>
          <a:lstStyle/>
          <a:p>
            <a:pPr algn="just"/>
            <a:r>
              <a:rPr lang="pl-PL" dirty="0"/>
              <a:t>reagowaniem emocjonalnym i sposobem zachowania naznaczonym teatralnością,</a:t>
            </a:r>
          </a:p>
          <a:p>
            <a:pPr algn="just"/>
            <a:r>
              <a:rPr lang="pl-PL" dirty="0"/>
              <a:t>silną tendencją do zwracania na siebie uwagi,</a:t>
            </a:r>
          </a:p>
          <a:p>
            <a:pPr algn="just"/>
            <a:r>
              <a:rPr lang="pl-PL" dirty="0"/>
              <a:t>prowokacyjną seksualnością,</a:t>
            </a:r>
          </a:p>
          <a:p>
            <a:pPr algn="just"/>
            <a:r>
              <a:rPr lang="pl-PL" dirty="0"/>
              <a:t>koncentracją na atrakcyjności fizycznej służącą zwracaniu na siebie uwagi,</a:t>
            </a:r>
          </a:p>
          <a:p>
            <a:pPr algn="just"/>
            <a:r>
              <a:rPr lang="pl-PL" dirty="0"/>
              <a:t>niedostosowana uwodzicielskością,</a:t>
            </a:r>
          </a:p>
          <a:p>
            <a:pPr algn="just"/>
            <a:r>
              <a:rPr lang="pl-PL" dirty="0"/>
              <a:t>potrzebą bycia w centrum uwagi przy jednoczesnym braku poczucia komfortu gdy potrzeba ta nie jest zaspokajana,</a:t>
            </a:r>
          </a:p>
          <a:p>
            <a:pPr algn="just"/>
            <a:r>
              <a:rPr lang="pl-PL" dirty="0"/>
              <a:t>sugestywnością,</a:t>
            </a:r>
          </a:p>
          <a:p>
            <a:pPr algn="just"/>
            <a:r>
              <a:rPr lang="pl-PL" dirty="0"/>
              <a:t>szybko zmieniającymi się płytkimi emocjami,</a:t>
            </a:r>
          </a:p>
          <a:p>
            <a:pPr algn="just"/>
            <a:r>
              <a:rPr lang="pl-PL" dirty="0"/>
              <a:t>wypowiedziami nadmiernie impresjonistyczne i pozbawionymi szczegółów,</a:t>
            </a:r>
          </a:p>
          <a:p>
            <a:pPr algn="just"/>
            <a:r>
              <a:rPr lang="pl-PL" dirty="0"/>
              <a:t>nadinterpretacją związków, uważaniem relacji za bardziej intymne niż są                w rzeczywistości.</a:t>
            </a:r>
          </a:p>
          <a:p>
            <a:endParaRPr lang="pl-PL" dirty="0"/>
          </a:p>
        </p:txBody>
      </p:sp>
    </p:spTree>
    <p:extLst>
      <p:ext uri="{BB962C8B-B14F-4D97-AF65-F5344CB8AC3E}">
        <p14:creationId xmlns:p14="http://schemas.microsoft.com/office/powerpoint/2010/main" val="1330624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000" b="1" dirty="0">
                <a:latin typeface="+mn-lt"/>
              </a:rPr>
              <a:t>Osobowość narcystyczna to:</a:t>
            </a:r>
          </a:p>
        </p:txBody>
      </p:sp>
      <p:sp>
        <p:nvSpPr>
          <p:cNvPr id="3" name="Symbol zastępczy zawartości 2"/>
          <p:cNvSpPr>
            <a:spLocks noGrp="1"/>
          </p:cNvSpPr>
          <p:nvPr>
            <p:ph idx="1"/>
          </p:nvPr>
        </p:nvSpPr>
        <p:spPr>
          <a:xfrm>
            <a:off x="838200" y="1690688"/>
            <a:ext cx="10515600" cy="4667250"/>
          </a:xfrm>
        </p:spPr>
        <p:txBody>
          <a:bodyPr>
            <a:normAutofit lnSpcReduction="10000"/>
          </a:bodyPr>
          <a:lstStyle/>
          <a:p>
            <a:pPr marL="0" indent="0" algn="just">
              <a:buNone/>
            </a:pPr>
            <a:r>
              <a:rPr lang="pl-PL" sz="2400" b="1" u="sng" dirty="0"/>
              <a:t>występująca silna potrzeba bycia podziwianym, powiązana z brakiem empatii         i niezdolnością do przyjęcia innej perspektywy. </a:t>
            </a:r>
          </a:p>
          <a:p>
            <a:pPr marL="0" indent="0" algn="just">
              <a:buNone/>
            </a:pPr>
            <a:endParaRPr lang="pl-PL" sz="2400" b="1" u="sng" dirty="0"/>
          </a:p>
          <a:p>
            <a:pPr marL="0" indent="0" algn="just">
              <a:buNone/>
            </a:pPr>
            <a:r>
              <a:rPr lang="pl-PL" sz="2400" u="sng" dirty="0"/>
              <a:t>Osoby narcystyczne zwykle:</a:t>
            </a:r>
          </a:p>
          <a:p>
            <a:pPr algn="just"/>
            <a:r>
              <a:rPr lang="pl-PL" sz="2400" dirty="0"/>
              <a:t>wyolbrzymiają swoje osiągnięcia i talenty,</a:t>
            </a:r>
          </a:p>
          <a:p>
            <a:pPr algn="just"/>
            <a:r>
              <a:rPr lang="pl-PL" sz="2400" dirty="0"/>
              <a:t>oczekują nadmiernego podziwu ze strony innych ludzi,</a:t>
            </a:r>
          </a:p>
          <a:p>
            <a:pPr algn="just"/>
            <a:r>
              <a:rPr lang="pl-PL" sz="2400" dirty="0"/>
              <a:t>są przekonane o swojej wyjątkowości, w związku z czym uważają, że mogą wchodzić w relacje jedynie z innymi wyjątkowymi ludźmi lub instytucjami,</a:t>
            </a:r>
          </a:p>
          <a:p>
            <a:pPr algn="just"/>
            <a:r>
              <a:rPr lang="pl-PL" sz="2400" dirty="0"/>
              <a:t>mają tendencję do wykorzystywania innych do swoich celów,</a:t>
            </a:r>
          </a:p>
          <a:p>
            <a:pPr algn="just"/>
            <a:r>
              <a:rPr lang="pl-PL" sz="2400" dirty="0"/>
              <a:t>często są zazdrosne o innych lub mają przekonanie, że inni im zazdroszczą,</a:t>
            </a:r>
          </a:p>
          <a:p>
            <a:pPr algn="just"/>
            <a:r>
              <a:rPr lang="pl-PL" sz="2400" dirty="0"/>
              <a:t>wykazują się arogancją i wyniosłymi </a:t>
            </a:r>
            <a:r>
              <a:rPr lang="pl-PL" sz="2400" dirty="0" err="1"/>
              <a:t>zachowaniami</a:t>
            </a:r>
            <a:r>
              <a:rPr lang="pl-PL" sz="2400" dirty="0"/>
              <a:t> lub postawami.</a:t>
            </a:r>
          </a:p>
        </p:txBody>
      </p:sp>
    </p:spTree>
    <p:extLst>
      <p:ext uri="{BB962C8B-B14F-4D97-AF65-F5344CB8AC3E}">
        <p14:creationId xmlns:p14="http://schemas.microsoft.com/office/powerpoint/2010/main" val="2550673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56247"/>
            <a:ext cx="10515600" cy="1325563"/>
          </a:xfrm>
        </p:spPr>
        <p:txBody>
          <a:bodyPr>
            <a:normAutofit/>
          </a:bodyPr>
          <a:lstStyle/>
          <a:p>
            <a:pPr algn="ctr"/>
            <a:r>
              <a:rPr lang="pl-PL" sz="4000" b="1" dirty="0">
                <a:latin typeface="+mn-lt"/>
              </a:rPr>
              <a:t>Osobowość obsesyjno-kompulsywna zdominowana jest przez:</a:t>
            </a:r>
          </a:p>
        </p:txBody>
      </p:sp>
      <p:sp>
        <p:nvSpPr>
          <p:cNvPr id="3" name="Symbol zastępczy zawartości 2"/>
          <p:cNvSpPr>
            <a:spLocks noGrp="1"/>
          </p:cNvSpPr>
          <p:nvPr>
            <p:ph idx="1"/>
          </p:nvPr>
        </p:nvSpPr>
        <p:spPr>
          <a:xfrm>
            <a:off x="838200" y="1681810"/>
            <a:ext cx="10515600" cy="4351338"/>
          </a:xfrm>
        </p:spPr>
        <p:txBody>
          <a:bodyPr>
            <a:noAutofit/>
          </a:bodyPr>
          <a:lstStyle/>
          <a:p>
            <a:pPr algn="just"/>
            <a:r>
              <a:rPr lang="pl-PL" sz="2200" dirty="0"/>
              <a:t>nadmierny perfekcjonizm,</a:t>
            </a:r>
          </a:p>
          <a:p>
            <a:pPr algn="just"/>
            <a:r>
              <a:rPr lang="pl-PL" sz="2200" dirty="0"/>
              <a:t>dbałość o czystość i porządek,</a:t>
            </a:r>
          </a:p>
          <a:p>
            <a:pPr algn="just"/>
            <a:r>
              <a:rPr lang="pl-PL" sz="2200" dirty="0"/>
              <a:t>kontrolę umysłową w relacjach interpersonalnych przy jednoczesnym znacznym ograniczeniu elastyczności, otwartości i efektywności,</a:t>
            </a:r>
          </a:p>
          <a:p>
            <a:pPr algn="just"/>
            <a:r>
              <a:rPr lang="pl-PL" sz="2200" dirty="0"/>
              <a:t>przywiązywanie dużej wagi do szczegółów, regulaminów,</a:t>
            </a:r>
          </a:p>
          <a:p>
            <a:pPr algn="just"/>
            <a:r>
              <a:rPr lang="pl-PL" sz="2200" dirty="0"/>
              <a:t>wygórowane i ściśle określone standardy, przez co często nie mogą ukończyć powierzonych zadań,</a:t>
            </a:r>
          </a:p>
          <a:p>
            <a:pPr algn="just"/>
            <a:r>
              <a:rPr lang="pl-PL" sz="2200" dirty="0"/>
              <a:t>skrupulatność, sztywność,</a:t>
            </a:r>
          </a:p>
          <a:p>
            <a:pPr algn="just"/>
            <a:r>
              <a:rPr lang="pl-PL" sz="2200" dirty="0"/>
              <a:t>upór,</a:t>
            </a:r>
          </a:p>
          <a:p>
            <a:pPr algn="just"/>
            <a:r>
              <a:rPr lang="pl-PL" sz="2200" dirty="0"/>
              <a:t>małą elastyczność wobec kwestii moralnych, etycznych, religijnych,</a:t>
            </a:r>
          </a:p>
          <a:p>
            <a:pPr algn="just"/>
            <a:r>
              <a:rPr lang="pl-PL" sz="2200" dirty="0"/>
              <a:t>skąpstwo wobec siebie i innych,</a:t>
            </a:r>
          </a:p>
          <a:p>
            <a:pPr algn="just"/>
            <a:r>
              <a:rPr lang="pl-PL" sz="2200" dirty="0"/>
              <a:t>odczuwanie natarczywych i niechcianych impulsów.</a:t>
            </a:r>
          </a:p>
        </p:txBody>
      </p:sp>
    </p:spTree>
    <p:extLst>
      <p:ext uri="{BB962C8B-B14F-4D97-AF65-F5344CB8AC3E}">
        <p14:creationId xmlns:p14="http://schemas.microsoft.com/office/powerpoint/2010/main" val="1508856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0A5DEE5D-17C7-446F-B45D-77E6D5B4EDB5}"/>
              </a:ext>
            </a:extLst>
          </p:cNvPr>
          <p:cNvSpPr txBox="1"/>
          <p:nvPr/>
        </p:nvSpPr>
        <p:spPr>
          <a:xfrm>
            <a:off x="1870228" y="375750"/>
            <a:ext cx="8451542" cy="707886"/>
          </a:xfrm>
          <a:prstGeom prst="rect">
            <a:avLst/>
          </a:prstGeom>
          <a:noFill/>
        </p:spPr>
        <p:txBody>
          <a:bodyPr wrap="square" rtlCol="0">
            <a:spAutoFit/>
          </a:bodyPr>
          <a:lstStyle/>
          <a:p>
            <a:pPr algn="ctr"/>
            <a:r>
              <a:rPr lang="pl-PL" sz="4000" b="1" dirty="0">
                <a:solidFill>
                  <a:srgbClr val="FF0000"/>
                </a:solidFill>
              </a:rPr>
              <a:t>WAŻNE!!</a:t>
            </a:r>
          </a:p>
        </p:txBody>
      </p:sp>
      <p:sp>
        <p:nvSpPr>
          <p:cNvPr id="3" name="pole tekstowe 2">
            <a:extLst>
              <a:ext uri="{FF2B5EF4-FFF2-40B4-BE49-F238E27FC236}">
                <a16:creationId xmlns:a16="http://schemas.microsoft.com/office/drawing/2014/main" id="{ABDAFD7C-3E41-4907-9486-B00E2BEFFFBD}"/>
              </a:ext>
            </a:extLst>
          </p:cNvPr>
          <p:cNvSpPr txBox="1"/>
          <p:nvPr/>
        </p:nvSpPr>
        <p:spPr>
          <a:xfrm>
            <a:off x="1133382" y="1373159"/>
            <a:ext cx="9925235" cy="4401205"/>
          </a:xfrm>
          <a:prstGeom prst="rect">
            <a:avLst/>
          </a:prstGeom>
          <a:noFill/>
        </p:spPr>
        <p:txBody>
          <a:bodyPr wrap="square" rtlCol="0">
            <a:spAutoFit/>
          </a:bodyPr>
          <a:lstStyle/>
          <a:p>
            <a:pPr algn="just"/>
            <a:r>
              <a:rPr lang="pl-PL" sz="2000" dirty="0"/>
              <a:t>Nowa edycja Międzynarodowej Statystycznej Klasyfikacji Chorób i Problemów Zdrowotnych obowiązuje od 1 stycznia 2022r. na arenie międzynarodowej, </a:t>
            </a:r>
            <a:r>
              <a:rPr lang="pl-PL" sz="2000" b="1" dirty="0">
                <a:solidFill>
                  <a:srgbClr val="FF0000"/>
                </a:solidFill>
              </a:rPr>
              <a:t>w Polsce natomiast zacznie          w pełni obowiązywać na przestrzeni najbliższych pięciu lat.</a:t>
            </a:r>
            <a:r>
              <a:rPr lang="pl-PL" sz="2000" b="1" dirty="0"/>
              <a:t> </a:t>
            </a:r>
            <a:r>
              <a:rPr lang="pl-PL" sz="2000" dirty="0"/>
              <a:t>ICD-11 przynosi spore zmiany zarówno w sposobie nazywania i opisywania, jak i rozumienia wielu problemów zdrowotnych – w tym trudności psychicznych.</a:t>
            </a:r>
          </a:p>
          <a:p>
            <a:pPr algn="just"/>
            <a:endParaRPr lang="pl-PL" sz="2000" dirty="0"/>
          </a:p>
          <a:p>
            <a:pPr algn="just"/>
            <a:r>
              <a:rPr lang="pl-PL" sz="2000" dirty="0"/>
              <a:t>Najważniejsze zmiany:</a:t>
            </a:r>
          </a:p>
          <a:p>
            <a:pPr marL="457200" indent="-457200" algn="just">
              <a:buFont typeface="+mj-lt"/>
              <a:buAutoNum type="arabicPeriod"/>
            </a:pPr>
            <a:r>
              <a:rPr lang="pl-PL" sz="2000" dirty="0"/>
              <a:t>Dot. Zaburzeń osobowości:</a:t>
            </a:r>
          </a:p>
          <a:p>
            <a:pPr algn="just"/>
            <a:r>
              <a:rPr lang="pl-PL" sz="2000" dirty="0"/>
              <a:t>Dotychczas Pacjenci otrzymywali diagnozę “konkretnego” zaburzenia osobowości. Nowa wersja ICD-11 przynosi w tym kontekście znaczące zmiany na podstawie klasyfikacji psychiatrzy i psychoterapeuci będą rozpoznawali nie “konkretne” rodzaje zaburzeń osobowości, lecz będą:</a:t>
            </a:r>
          </a:p>
          <a:p>
            <a:pPr marL="342900" indent="-342900" algn="just">
              <a:buFont typeface="Arial" panose="020B0604020202020204" pitchFamily="34" charset="0"/>
              <a:buChar char="•"/>
            </a:pPr>
            <a:r>
              <a:rPr lang="pl-PL" sz="2000" dirty="0"/>
              <a:t>najpierw określali stopień ciężkości zaburzeń u danej osoby (zaburzenie łagodne/umiarkowane/ciężkie); </a:t>
            </a:r>
          </a:p>
        </p:txBody>
      </p:sp>
    </p:spTree>
    <p:extLst>
      <p:ext uri="{BB962C8B-B14F-4D97-AF65-F5344CB8AC3E}">
        <p14:creationId xmlns:p14="http://schemas.microsoft.com/office/powerpoint/2010/main" val="840127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000" b="1" dirty="0">
                <a:latin typeface="+mn-lt"/>
              </a:rPr>
              <a:t>Osobowość unikająca:</a:t>
            </a:r>
          </a:p>
        </p:txBody>
      </p:sp>
      <p:sp>
        <p:nvSpPr>
          <p:cNvPr id="3" name="Symbol zastępczy zawartości 2"/>
          <p:cNvSpPr>
            <a:spLocks noGrp="1"/>
          </p:cNvSpPr>
          <p:nvPr>
            <p:ph idx="1"/>
          </p:nvPr>
        </p:nvSpPr>
        <p:spPr>
          <a:xfrm>
            <a:off x="838200" y="1443885"/>
            <a:ext cx="10515600" cy="4667250"/>
          </a:xfrm>
        </p:spPr>
        <p:txBody>
          <a:bodyPr>
            <a:noAutofit/>
          </a:bodyPr>
          <a:lstStyle/>
          <a:p>
            <a:pPr marL="0" indent="0" algn="just">
              <a:buNone/>
            </a:pPr>
            <a:r>
              <a:rPr lang="pl-PL" sz="2400" b="1" u="sng" dirty="0"/>
              <a:t>głównym jej objawem jest zaniżona samoocena i związane z nią unikanie, mimo pragnienia, wchodzenia w relacje z innymi ludźmi i sytuacje społeczne, przy jednoczesnym przeżywaniu cierpienia z tego powodu. </a:t>
            </a:r>
          </a:p>
          <a:p>
            <a:pPr marL="0" indent="0" algn="just">
              <a:buNone/>
            </a:pPr>
            <a:endParaRPr lang="pl-PL" sz="2400" b="1" u="sng" dirty="0"/>
          </a:p>
          <a:p>
            <a:pPr marL="0" indent="0" algn="just">
              <a:buNone/>
            </a:pPr>
            <a:r>
              <a:rPr lang="pl-PL" sz="2400" b="1" dirty="0"/>
              <a:t>Pacjenci z taką osobowością:</a:t>
            </a:r>
          </a:p>
          <a:p>
            <a:pPr algn="just"/>
            <a:r>
              <a:rPr lang="pl-PL" sz="2400" dirty="0"/>
              <a:t>unikają działalności zawodowej, wymagającej kontaktów z innymi ludźmi,</a:t>
            </a:r>
          </a:p>
          <a:p>
            <a:pPr algn="just"/>
            <a:r>
              <a:rPr lang="pl-PL" sz="2400" dirty="0"/>
              <a:t>wykazują niechęć do wiązania się z innymi,</a:t>
            </a:r>
          </a:p>
          <a:p>
            <a:pPr algn="just"/>
            <a:r>
              <a:rPr lang="pl-PL" sz="2400" dirty="0"/>
              <a:t>są powściągliwe w intymnych związkach,</a:t>
            </a:r>
          </a:p>
          <a:p>
            <a:pPr algn="just"/>
            <a:r>
              <a:rPr lang="pl-PL" sz="2400" dirty="0"/>
              <a:t>odczuwają niechęć do podejmowania osobistego ryzyka.</a:t>
            </a:r>
          </a:p>
          <a:p>
            <a:pPr algn="just"/>
            <a:endParaRPr lang="pl-PL" sz="2400" dirty="0"/>
          </a:p>
          <a:p>
            <a:pPr marL="0" indent="0" algn="just">
              <a:buNone/>
            </a:pPr>
            <a:r>
              <a:rPr lang="pl-PL" sz="2400" dirty="0"/>
              <a:t>Podstawą zachowań unikających w powyższych sytuacjach jest poczucie własnej nieatrakcyjności i ciągła obawa przed krytyką, odrzuceniem i dezaprobatą.</a:t>
            </a:r>
          </a:p>
        </p:txBody>
      </p:sp>
    </p:spTree>
    <p:extLst>
      <p:ext uri="{BB962C8B-B14F-4D97-AF65-F5344CB8AC3E}">
        <p14:creationId xmlns:p14="http://schemas.microsoft.com/office/powerpoint/2010/main" val="727218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000" b="1" dirty="0">
                <a:latin typeface="+mn-lt"/>
              </a:rPr>
              <a:t>Osobowość zależna – to taka, w której występuje:</a:t>
            </a:r>
          </a:p>
        </p:txBody>
      </p:sp>
      <p:sp>
        <p:nvSpPr>
          <p:cNvPr id="3" name="Symbol zastępczy zawartości 2"/>
          <p:cNvSpPr>
            <a:spLocks noGrp="1"/>
          </p:cNvSpPr>
          <p:nvPr>
            <p:ph idx="1"/>
          </p:nvPr>
        </p:nvSpPr>
        <p:spPr>
          <a:xfrm>
            <a:off x="838200" y="2047567"/>
            <a:ext cx="10515600" cy="4351338"/>
          </a:xfrm>
        </p:spPr>
        <p:txBody>
          <a:bodyPr>
            <a:normAutofit lnSpcReduction="10000"/>
          </a:bodyPr>
          <a:lstStyle/>
          <a:p>
            <a:pPr algn="just"/>
            <a:r>
              <a:rPr lang="pl-PL" sz="2400" dirty="0"/>
              <a:t>przesadna potrzeba bycia pod opieką,</a:t>
            </a:r>
          </a:p>
          <a:p>
            <a:pPr algn="just"/>
            <a:r>
              <a:rPr lang="pl-PL" sz="2400" dirty="0"/>
              <a:t>niechęć do samodzielnego podejmowania decyzji,</a:t>
            </a:r>
          </a:p>
          <a:p>
            <a:pPr algn="just"/>
            <a:r>
              <a:rPr lang="pl-PL" sz="2400" dirty="0"/>
              <a:t>duża potrzeba przerzucenia odpowiedzialności na innych prowadząca do zachowań nacechowanych uległością i strachem przed popełnieniem błędu               i odrzuceniem,</a:t>
            </a:r>
          </a:p>
          <a:p>
            <a:pPr algn="just"/>
            <a:r>
              <a:rPr lang="pl-PL" sz="2400" dirty="0"/>
              <a:t>preferowana bierność przejawiająca się poprzez niechęć do stawiania wymagań osobom, od których jest się zależnym,</a:t>
            </a:r>
          </a:p>
          <a:p>
            <a:pPr algn="just"/>
            <a:r>
              <a:rPr lang="pl-PL" sz="2400" dirty="0"/>
              <a:t>niezdolność do zaopiekowania się sobą,</a:t>
            </a:r>
          </a:p>
          <a:p>
            <a:pPr algn="just"/>
            <a:r>
              <a:rPr lang="pl-PL" sz="2400" dirty="0"/>
              <a:t>nadmierne poszukiwanie wsparcia i nowych związków, w których można uzyskać wsparcie,</a:t>
            </a:r>
          </a:p>
          <a:p>
            <a:pPr algn="just"/>
            <a:r>
              <a:rPr lang="pl-PL" sz="2400" dirty="0"/>
              <a:t>nierealistyczne zaabsorbowanie lękami przed byciem pozbawionym opieki.</a:t>
            </a:r>
          </a:p>
        </p:txBody>
      </p:sp>
    </p:spTree>
    <p:extLst>
      <p:ext uri="{BB962C8B-B14F-4D97-AF65-F5344CB8AC3E}">
        <p14:creationId xmlns:p14="http://schemas.microsoft.com/office/powerpoint/2010/main" val="2971019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4D5A8B4-7A39-4138-8D9C-5D1905C320AB}"/>
              </a:ext>
            </a:extLst>
          </p:cNvPr>
          <p:cNvSpPr txBox="1"/>
          <p:nvPr/>
        </p:nvSpPr>
        <p:spPr>
          <a:xfrm>
            <a:off x="733425" y="1957094"/>
            <a:ext cx="10725150" cy="390876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prstClr val="black"/>
                </a:solidFill>
                <a:effectLst/>
                <a:uLnTx/>
                <a:uFillTx/>
                <a:latin typeface="Calibri" panose="020F0502020204030204"/>
                <a:ea typeface="+mn-ea"/>
                <a:cs typeface="+mn-cs"/>
              </a:rPr>
              <a:t>Substancje psychoaktywne </a:t>
            </a:r>
            <a:r>
              <a:rPr kumimoji="0" lang="pl-PL" sz="2800" b="0" i="0" u="none" strike="noStrike" kern="1200" cap="none" spc="0" normalizeH="0" baseline="0" noProof="0" dirty="0">
                <a:ln>
                  <a:noFill/>
                </a:ln>
                <a:solidFill>
                  <a:prstClr val="black"/>
                </a:solidFill>
                <a:effectLst/>
                <a:uLnTx/>
                <a:uFillTx/>
                <a:latin typeface="Calibri" panose="020F0502020204030204"/>
                <a:ea typeface="+mn-ea"/>
                <a:cs typeface="+mn-cs"/>
              </a:rPr>
              <a:t>– alkohol, narkotyki czy nawet leki – prowadzić mogą do specyficznych zaburzeń podczas ich zażywania, jak       i mogą one być przyczyną różnych zaburzeń psychicznych w przyszłości.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2800" b="0" i="0" u="none" strike="noStrike" kern="1200" cap="none" spc="0" normalizeH="0" baseline="0" noProof="0" dirty="0">
                <a:ln>
                  <a:noFill/>
                </a:ln>
                <a:solidFill>
                  <a:prstClr val="black"/>
                </a:solidFill>
                <a:effectLst/>
                <a:uLnTx/>
                <a:uFillTx/>
                <a:latin typeface="Calibri" panose="020F0502020204030204"/>
                <a:ea typeface="+mn-ea"/>
                <a:cs typeface="+mn-cs"/>
              </a:rPr>
              <a:t>Szeroko znane są przede wszystkim te zaburzenia psychiczne, które są konsekwencją długotrwałego, nadmiernego spożywania alkoholu – wśród nich wymieniane są chociażby </a:t>
            </a:r>
            <a:r>
              <a:rPr kumimoji="0" lang="pl-PL" sz="2800" b="0" i="0" u="sng" strike="noStrike" kern="1200" cap="none" spc="0" normalizeH="0" baseline="0" noProof="0" dirty="0">
                <a:ln>
                  <a:noFill/>
                </a:ln>
                <a:solidFill>
                  <a:prstClr val="black"/>
                </a:solidFill>
                <a:effectLst/>
                <a:uLnTx/>
                <a:uFillTx/>
                <a:latin typeface="Calibri" panose="020F0502020204030204"/>
                <a:ea typeface="+mn-ea"/>
                <a:cs typeface="+mn-cs"/>
              </a:rPr>
              <a:t>paranoja alkoholowa, zespół Otella czy zespół amnestyczny Korsakowa.</a:t>
            </a:r>
          </a:p>
        </p:txBody>
      </p:sp>
      <p:sp>
        <p:nvSpPr>
          <p:cNvPr id="5" name="pole tekstowe 4">
            <a:extLst>
              <a:ext uri="{FF2B5EF4-FFF2-40B4-BE49-F238E27FC236}">
                <a16:creationId xmlns:a16="http://schemas.microsoft.com/office/drawing/2014/main" id="{1A0055B8-189C-410A-BD94-CA3F6E7CA496}"/>
              </a:ext>
            </a:extLst>
          </p:cNvPr>
          <p:cNvSpPr txBox="1"/>
          <p:nvPr/>
        </p:nvSpPr>
        <p:spPr>
          <a:xfrm>
            <a:off x="733425" y="457885"/>
            <a:ext cx="1072515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rPr>
              <a:t>Zaburzenia psychiczne związane ze stosowaniem substancji psychoaktywnych</a:t>
            </a:r>
          </a:p>
        </p:txBody>
      </p:sp>
    </p:spTree>
    <p:extLst>
      <p:ext uri="{BB962C8B-B14F-4D97-AF65-F5344CB8AC3E}">
        <p14:creationId xmlns:p14="http://schemas.microsoft.com/office/powerpoint/2010/main" val="900433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4D5A8B4-7A39-4138-8D9C-5D1905C320AB}"/>
              </a:ext>
            </a:extLst>
          </p:cNvPr>
          <p:cNvSpPr txBox="1"/>
          <p:nvPr/>
        </p:nvSpPr>
        <p:spPr>
          <a:xfrm>
            <a:off x="733425" y="2396877"/>
            <a:ext cx="10725150" cy="1384995"/>
          </a:xfrm>
          <a:prstGeom prst="rect">
            <a:avLst/>
          </a:prstGeom>
          <a:noFill/>
        </p:spPr>
        <p:txBody>
          <a:bodyPr wrap="square">
            <a:spAutoFit/>
          </a:bodyPr>
          <a:lstStyle/>
          <a:p>
            <a:pPr lvl="0" algn="ctr">
              <a:defRPr/>
            </a:pPr>
            <a:r>
              <a:rPr lang="pl-PL" sz="2800" b="1" dirty="0">
                <a:solidFill>
                  <a:prstClr val="black"/>
                </a:solidFill>
              </a:rPr>
              <a:t>Substancja psychoaktywna (SPA) – </a:t>
            </a:r>
          </a:p>
          <a:p>
            <a:pPr lvl="0" algn="ctr">
              <a:defRPr/>
            </a:pPr>
            <a:r>
              <a:rPr lang="pl-PL" sz="2800" b="1" dirty="0">
                <a:solidFill>
                  <a:prstClr val="black"/>
                </a:solidFill>
              </a:rPr>
              <a:t>każda substancja przyjmowana </a:t>
            </a:r>
          </a:p>
          <a:p>
            <a:pPr lvl="0" algn="ctr">
              <a:defRPr/>
            </a:pPr>
            <a:r>
              <a:rPr lang="pl-PL" sz="2800" b="1" dirty="0">
                <a:solidFill>
                  <a:prstClr val="black"/>
                </a:solidFill>
              </a:rPr>
              <a:t>w celu uzyskania określonego efektu psychicznego.</a:t>
            </a:r>
          </a:p>
        </p:txBody>
      </p:sp>
      <p:sp>
        <p:nvSpPr>
          <p:cNvPr id="5" name="pole tekstowe 4">
            <a:extLst>
              <a:ext uri="{FF2B5EF4-FFF2-40B4-BE49-F238E27FC236}">
                <a16:creationId xmlns:a16="http://schemas.microsoft.com/office/drawing/2014/main" id="{1A0055B8-189C-410A-BD94-CA3F6E7CA496}"/>
              </a:ext>
            </a:extLst>
          </p:cNvPr>
          <p:cNvSpPr txBox="1"/>
          <p:nvPr/>
        </p:nvSpPr>
        <p:spPr>
          <a:xfrm>
            <a:off x="733425" y="457885"/>
            <a:ext cx="10725150" cy="1938992"/>
          </a:xfrm>
          <a:prstGeom prst="rect">
            <a:avLst/>
          </a:prstGeom>
          <a:noFill/>
        </p:spPr>
        <p:txBody>
          <a:bodyPr wrap="square">
            <a:spAutoFit/>
          </a:bodyPr>
          <a:lstStyle/>
          <a:p>
            <a:pPr algn="ctr">
              <a:defRPr/>
            </a:pPr>
            <a:r>
              <a:rPr lang="pl-PL" sz="4000" dirty="0">
                <a:solidFill>
                  <a:prstClr val="black"/>
                </a:solidFill>
              </a:rPr>
              <a:t>Uzależnienia od używania substancji psychoaktywnych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684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4D5A8B4-7A39-4138-8D9C-5D1905C320AB}"/>
              </a:ext>
            </a:extLst>
          </p:cNvPr>
          <p:cNvSpPr txBox="1"/>
          <p:nvPr/>
        </p:nvSpPr>
        <p:spPr>
          <a:xfrm>
            <a:off x="733425" y="2278124"/>
            <a:ext cx="10725150" cy="3416320"/>
          </a:xfrm>
          <a:prstGeom prst="rect">
            <a:avLst/>
          </a:prstGeom>
          <a:noFill/>
        </p:spPr>
        <p:txBody>
          <a:bodyPr wrap="square">
            <a:spAutoFit/>
          </a:bodyPr>
          <a:lstStyle/>
          <a:p>
            <a:pPr lvl="0" algn="just">
              <a:defRPr/>
            </a:pPr>
            <a:r>
              <a:rPr lang="pl-PL" sz="2400" b="1" dirty="0">
                <a:solidFill>
                  <a:prstClr val="black"/>
                </a:solidFill>
              </a:rPr>
              <a:t>Rodzaje psychoaktywnych substancji uzależniających:</a:t>
            </a:r>
          </a:p>
          <a:p>
            <a:pPr lvl="0" algn="just">
              <a:defRPr/>
            </a:pPr>
            <a:r>
              <a:rPr lang="pl-PL" sz="2400" dirty="0">
                <a:solidFill>
                  <a:prstClr val="black"/>
                </a:solidFill>
              </a:rPr>
              <a:t>• Alkohol</a:t>
            </a:r>
          </a:p>
          <a:p>
            <a:pPr lvl="0" algn="just">
              <a:defRPr/>
            </a:pPr>
            <a:r>
              <a:rPr lang="pl-PL" sz="2400" dirty="0">
                <a:solidFill>
                  <a:prstClr val="black"/>
                </a:solidFill>
              </a:rPr>
              <a:t>• Opiaty – morfina, heroina, tzw. kompot (polska heroina), </a:t>
            </a:r>
            <a:r>
              <a:rPr lang="pl-PL" sz="2400" dirty="0" err="1">
                <a:solidFill>
                  <a:prstClr val="black"/>
                </a:solidFill>
              </a:rPr>
              <a:t>makiwara</a:t>
            </a:r>
            <a:r>
              <a:rPr lang="pl-PL" sz="2400" dirty="0">
                <a:solidFill>
                  <a:prstClr val="black"/>
                </a:solidFill>
              </a:rPr>
              <a:t>, mleczko makowe, heroina do palenia (Brown </a:t>
            </a:r>
            <a:r>
              <a:rPr lang="pl-PL" sz="2400" dirty="0" err="1">
                <a:solidFill>
                  <a:prstClr val="black"/>
                </a:solidFill>
              </a:rPr>
              <a:t>Sugar</a:t>
            </a:r>
            <a:r>
              <a:rPr lang="pl-PL" sz="2400" dirty="0">
                <a:solidFill>
                  <a:prstClr val="black"/>
                </a:solidFill>
              </a:rPr>
              <a:t>), fentanyl, dolantyna i inne opiaty stosowane w medycynie do leczenia m. in. bólu</a:t>
            </a:r>
          </a:p>
          <a:p>
            <a:pPr lvl="0" algn="just">
              <a:defRPr/>
            </a:pPr>
            <a:r>
              <a:rPr lang="pl-PL" sz="2400" dirty="0">
                <a:solidFill>
                  <a:prstClr val="black"/>
                </a:solidFill>
              </a:rPr>
              <a:t>• </a:t>
            </a:r>
            <a:r>
              <a:rPr lang="pl-PL" sz="2400" dirty="0" err="1">
                <a:solidFill>
                  <a:prstClr val="black"/>
                </a:solidFill>
              </a:rPr>
              <a:t>Kanabinole</a:t>
            </a:r>
            <a:r>
              <a:rPr lang="pl-PL" sz="2400" dirty="0">
                <a:solidFill>
                  <a:prstClr val="black"/>
                </a:solidFill>
              </a:rPr>
              <a:t> (przetwory konopi indyjskich) – marihuana, haszysz</a:t>
            </a:r>
          </a:p>
          <a:p>
            <a:pPr lvl="0" algn="just">
              <a:defRPr/>
            </a:pPr>
            <a:r>
              <a:rPr lang="pl-PL" sz="2400" dirty="0">
                <a:solidFill>
                  <a:prstClr val="black"/>
                </a:solidFill>
              </a:rPr>
              <a:t>• Leki i substancje o działaniu uspakajającym i nasennym– m. in. pochodne </a:t>
            </a:r>
            <a:r>
              <a:rPr lang="pl-PL" sz="2400" dirty="0" err="1">
                <a:solidFill>
                  <a:prstClr val="black"/>
                </a:solidFill>
              </a:rPr>
              <a:t>benzodwuazepiny</a:t>
            </a:r>
            <a:r>
              <a:rPr lang="pl-PL" sz="2400" dirty="0">
                <a:solidFill>
                  <a:prstClr val="black"/>
                </a:solidFill>
              </a:rPr>
              <a:t> np. relanium, </a:t>
            </a:r>
            <a:r>
              <a:rPr lang="pl-PL" sz="2400" dirty="0" err="1">
                <a:solidFill>
                  <a:prstClr val="black"/>
                </a:solidFill>
              </a:rPr>
              <a:t>oksazepam</a:t>
            </a:r>
            <a:r>
              <a:rPr lang="pl-PL" sz="2400" dirty="0">
                <a:solidFill>
                  <a:prstClr val="black"/>
                </a:solidFill>
              </a:rPr>
              <a:t>, </a:t>
            </a:r>
            <a:r>
              <a:rPr lang="pl-PL" sz="2400" dirty="0" err="1">
                <a:solidFill>
                  <a:prstClr val="black"/>
                </a:solidFill>
              </a:rPr>
              <a:t>nitrazepam</a:t>
            </a:r>
            <a:endParaRPr lang="pl-PL" sz="2400" dirty="0">
              <a:solidFill>
                <a:prstClr val="black"/>
              </a:solidFill>
            </a:endParaRPr>
          </a:p>
          <a:p>
            <a:pPr lvl="0" algn="just">
              <a:defRPr/>
            </a:pPr>
            <a:r>
              <a:rPr lang="pl-PL" sz="2400" dirty="0">
                <a:solidFill>
                  <a:prstClr val="black"/>
                </a:solidFill>
              </a:rPr>
              <a:t>• Kokaina – m. in. takie preparaty jak „crack”</a:t>
            </a:r>
          </a:p>
        </p:txBody>
      </p:sp>
      <p:sp>
        <p:nvSpPr>
          <p:cNvPr id="5" name="pole tekstowe 4">
            <a:extLst>
              <a:ext uri="{FF2B5EF4-FFF2-40B4-BE49-F238E27FC236}">
                <a16:creationId xmlns:a16="http://schemas.microsoft.com/office/drawing/2014/main" id="{1A0055B8-189C-410A-BD94-CA3F6E7CA496}"/>
              </a:ext>
            </a:extLst>
          </p:cNvPr>
          <p:cNvSpPr txBox="1"/>
          <p:nvPr/>
        </p:nvSpPr>
        <p:spPr>
          <a:xfrm>
            <a:off x="733425" y="339132"/>
            <a:ext cx="10725150" cy="1938992"/>
          </a:xfrm>
          <a:prstGeom prst="rect">
            <a:avLst/>
          </a:prstGeom>
          <a:noFill/>
        </p:spPr>
        <p:txBody>
          <a:bodyPr wrap="square">
            <a:spAutoFit/>
          </a:bodyPr>
          <a:lstStyle/>
          <a:p>
            <a:pPr algn="ctr">
              <a:defRPr/>
            </a:pPr>
            <a:r>
              <a:rPr lang="pl-PL" sz="4000" dirty="0">
                <a:solidFill>
                  <a:prstClr val="black"/>
                </a:solidFill>
              </a:rPr>
              <a:t>Uzależnienia od używania substancji psychoaktywnych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653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4D5A8B4-7A39-4138-8D9C-5D1905C320AB}"/>
              </a:ext>
            </a:extLst>
          </p:cNvPr>
          <p:cNvSpPr txBox="1"/>
          <p:nvPr/>
        </p:nvSpPr>
        <p:spPr>
          <a:xfrm>
            <a:off x="733425" y="2278124"/>
            <a:ext cx="10725150" cy="3416320"/>
          </a:xfrm>
          <a:prstGeom prst="rect">
            <a:avLst/>
          </a:prstGeom>
          <a:noFill/>
        </p:spPr>
        <p:txBody>
          <a:bodyPr wrap="square">
            <a:spAutoFit/>
          </a:bodyPr>
          <a:lstStyle/>
          <a:p>
            <a:pPr lvl="0" algn="just">
              <a:defRPr/>
            </a:pPr>
            <a:r>
              <a:rPr lang="pl-PL" sz="2400" b="1" dirty="0">
                <a:solidFill>
                  <a:prstClr val="black"/>
                </a:solidFill>
              </a:rPr>
              <a:t>Rodzaje psychoaktywnych substancji uzależniających:</a:t>
            </a:r>
          </a:p>
          <a:p>
            <a:pPr lvl="0" algn="just">
              <a:defRPr/>
            </a:pPr>
            <a:r>
              <a:rPr lang="pl-PL" sz="2400" dirty="0">
                <a:solidFill>
                  <a:prstClr val="black"/>
                </a:solidFill>
              </a:rPr>
              <a:t>• Inne (niż kokaina) substancje pobudzające– m. in. amfetamina</a:t>
            </a:r>
          </a:p>
          <a:p>
            <a:pPr lvl="0" algn="just">
              <a:defRPr/>
            </a:pPr>
            <a:r>
              <a:rPr lang="pl-PL" sz="2400" dirty="0">
                <a:solidFill>
                  <a:prstClr val="black"/>
                </a:solidFill>
              </a:rPr>
              <a:t>• Substancje halucynogenne – LSD, </a:t>
            </a:r>
            <a:r>
              <a:rPr lang="pl-PL" sz="2400" dirty="0" err="1">
                <a:solidFill>
                  <a:prstClr val="black"/>
                </a:solidFill>
              </a:rPr>
              <a:t>ecstasy</a:t>
            </a:r>
            <a:r>
              <a:rPr lang="pl-PL" sz="2400" dirty="0">
                <a:solidFill>
                  <a:prstClr val="black"/>
                </a:solidFill>
              </a:rPr>
              <a:t>, psylocybina i inne</a:t>
            </a:r>
          </a:p>
          <a:p>
            <a:pPr lvl="0" algn="just">
              <a:defRPr/>
            </a:pPr>
            <a:r>
              <a:rPr lang="pl-PL" sz="2400" dirty="0">
                <a:solidFill>
                  <a:prstClr val="black"/>
                </a:solidFill>
              </a:rPr>
              <a:t>• Lotne rozpuszczalniki – zawierające toluen, ksylen, octan etylu, octan butylu i inne – zawarte w powszechnie dostępnych rozpuszczalnikach do farb i lakierów, różnego rodzaju klejach, zmywaczach do skór i innych</a:t>
            </a:r>
          </a:p>
          <a:p>
            <a:pPr lvl="0" algn="just">
              <a:defRPr/>
            </a:pPr>
            <a:r>
              <a:rPr lang="pl-PL" sz="2400" dirty="0">
                <a:solidFill>
                  <a:prstClr val="black"/>
                </a:solidFill>
              </a:rPr>
              <a:t>• Tytoń;</a:t>
            </a:r>
          </a:p>
          <a:p>
            <a:pPr lvl="0" algn="just">
              <a:defRPr/>
            </a:pPr>
            <a:r>
              <a:rPr lang="pl-PL" sz="2400" dirty="0">
                <a:solidFill>
                  <a:prstClr val="black"/>
                </a:solidFill>
              </a:rPr>
              <a:t>• Steroidy androgenno-anaboliczne - przeważnie testosteron i </a:t>
            </a:r>
            <a:r>
              <a:rPr lang="pl-PL" sz="2400" dirty="0" err="1">
                <a:solidFill>
                  <a:prstClr val="black"/>
                </a:solidFill>
              </a:rPr>
              <a:t>nandrolon</a:t>
            </a:r>
            <a:endParaRPr lang="pl-PL" sz="2400" dirty="0">
              <a:solidFill>
                <a:prstClr val="black"/>
              </a:solidFill>
            </a:endParaRPr>
          </a:p>
          <a:p>
            <a:pPr lvl="0" algn="just">
              <a:defRPr/>
            </a:pPr>
            <a:endParaRPr lang="pl-PL" sz="2400" dirty="0">
              <a:solidFill>
                <a:prstClr val="black"/>
              </a:solidFill>
            </a:endParaRPr>
          </a:p>
        </p:txBody>
      </p:sp>
      <p:sp>
        <p:nvSpPr>
          <p:cNvPr id="5" name="pole tekstowe 4">
            <a:extLst>
              <a:ext uri="{FF2B5EF4-FFF2-40B4-BE49-F238E27FC236}">
                <a16:creationId xmlns:a16="http://schemas.microsoft.com/office/drawing/2014/main" id="{1A0055B8-189C-410A-BD94-CA3F6E7CA496}"/>
              </a:ext>
            </a:extLst>
          </p:cNvPr>
          <p:cNvSpPr txBox="1"/>
          <p:nvPr/>
        </p:nvSpPr>
        <p:spPr>
          <a:xfrm>
            <a:off x="733425" y="339132"/>
            <a:ext cx="10725150" cy="1938992"/>
          </a:xfrm>
          <a:prstGeom prst="rect">
            <a:avLst/>
          </a:prstGeom>
          <a:noFill/>
        </p:spPr>
        <p:txBody>
          <a:bodyPr wrap="square">
            <a:spAutoFit/>
          </a:bodyPr>
          <a:lstStyle/>
          <a:p>
            <a:pPr algn="ctr">
              <a:defRPr/>
            </a:pPr>
            <a:r>
              <a:rPr lang="pl-PL" sz="4000" dirty="0">
                <a:solidFill>
                  <a:prstClr val="black"/>
                </a:solidFill>
              </a:rPr>
              <a:t>Uzależnienia od używania substancji psychoaktywnych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234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4D5A8B4-7A39-4138-8D9C-5D1905C320AB}"/>
              </a:ext>
            </a:extLst>
          </p:cNvPr>
          <p:cNvSpPr txBox="1"/>
          <p:nvPr/>
        </p:nvSpPr>
        <p:spPr>
          <a:xfrm>
            <a:off x="733425" y="2278124"/>
            <a:ext cx="10725150" cy="3416320"/>
          </a:xfrm>
          <a:prstGeom prst="rect">
            <a:avLst/>
          </a:prstGeom>
          <a:noFill/>
        </p:spPr>
        <p:txBody>
          <a:bodyPr wrap="square">
            <a:spAutoFit/>
          </a:bodyPr>
          <a:lstStyle/>
          <a:p>
            <a:pPr lvl="0" algn="just">
              <a:defRPr/>
            </a:pPr>
            <a:r>
              <a:rPr lang="pl-PL" sz="2400" b="1" dirty="0">
                <a:solidFill>
                  <a:prstClr val="black"/>
                </a:solidFill>
              </a:rPr>
              <a:t>Ryzykowne używanie substancji </a:t>
            </a:r>
            <a:r>
              <a:rPr lang="pl-PL" sz="2400" dirty="0">
                <a:solidFill>
                  <a:prstClr val="black"/>
                </a:solidFill>
              </a:rPr>
              <a:t>- to przyjmowanie nadmiernych ilości substancji (jednorazowo i w określonym przedziale czasu), niepociągające za sobą aktualnie negatywnych konsekwencji, przy czym można oczekiwać, że pojawią się one, o ile obecny model przyjmowania substancji nie zostanie zmieniony.</a:t>
            </a:r>
          </a:p>
          <a:p>
            <a:pPr lvl="0" algn="just">
              <a:defRPr/>
            </a:pPr>
            <a:endParaRPr lang="pl-PL" sz="2400" dirty="0">
              <a:solidFill>
                <a:prstClr val="black"/>
              </a:solidFill>
            </a:endParaRPr>
          </a:p>
          <a:p>
            <a:pPr lvl="0" algn="just">
              <a:defRPr/>
            </a:pPr>
            <a:r>
              <a:rPr lang="pl-PL" sz="2400" b="1" dirty="0">
                <a:solidFill>
                  <a:prstClr val="black"/>
                </a:solidFill>
              </a:rPr>
              <a:t>Szkodliwe używanie </a:t>
            </a:r>
            <a:r>
              <a:rPr lang="pl-PL" sz="2400" dirty="0">
                <a:solidFill>
                  <a:prstClr val="black"/>
                </a:solidFill>
              </a:rPr>
              <a:t>- szkodliwe dla danej osoby używanie określonej substancji psychoaktywnej przez co najmniej miesiąc, lub wielokrotne używanie w czasie dłuższym, zdarzające się w sytuacji grożącej niebezpieczeństwem, lub mimo świadomości takiego ryzyka.</a:t>
            </a:r>
          </a:p>
        </p:txBody>
      </p:sp>
      <p:sp>
        <p:nvSpPr>
          <p:cNvPr id="5" name="pole tekstowe 4">
            <a:extLst>
              <a:ext uri="{FF2B5EF4-FFF2-40B4-BE49-F238E27FC236}">
                <a16:creationId xmlns:a16="http://schemas.microsoft.com/office/drawing/2014/main" id="{1A0055B8-189C-410A-BD94-CA3F6E7CA496}"/>
              </a:ext>
            </a:extLst>
          </p:cNvPr>
          <p:cNvSpPr txBox="1"/>
          <p:nvPr/>
        </p:nvSpPr>
        <p:spPr>
          <a:xfrm>
            <a:off x="733425" y="339132"/>
            <a:ext cx="10725150" cy="1323439"/>
          </a:xfrm>
          <a:prstGeom prst="rect">
            <a:avLst/>
          </a:prstGeom>
          <a:noFill/>
        </p:spPr>
        <p:txBody>
          <a:bodyPr wrap="square">
            <a:spAutoFit/>
          </a:bodyPr>
          <a:lstStyle/>
          <a:p>
            <a:pPr algn="ctr">
              <a:defRPr/>
            </a:pPr>
            <a:r>
              <a:rPr lang="pl-PL" sz="4000" dirty="0">
                <a:solidFill>
                  <a:prstClr val="black"/>
                </a:solidFill>
              </a:rPr>
              <a:t>Używanie </a:t>
            </a:r>
            <a:r>
              <a:rPr lang="pl-PL" sz="4000" b="1" dirty="0">
                <a:solidFill>
                  <a:prstClr val="black"/>
                </a:solidFill>
              </a:rPr>
              <a:t>SPA</a:t>
            </a:r>
            <a:r>
              <a:rPr lang="pl-PL" sz="4000" dirty="0">
                <a:solidFill>
                  <a:prstClr val="black"/>
                </a:solidFill>
              </a:rPr>
              <a:t> – substancji psychoaktywnych uzależnienie od </a:t>
            </a:r>
            <a:r>
              <a:rPr lang="pl-PL" sz="4000" b="1" dirty="0">
                <a:solidFill>
                  <a:prstClr val="black"/>
                </a:solidFill>
              </a:rPr>
              <a:t>SPA</a:t>
            </a:r>
            <a:r>
              <a:rPr lang="pl-PL" sz="4000" dirty="0">
                <a:solidFill>
                  <a:prstClr val="black"/>
                </a:solidFill>
              </a:rPr>
              <a:t> – </a:t>
            </a:r>
            <a:r>
              <a:rPr lang="pl-PL" sz="4000" b="1" dirty="0">
                <a:solidFill>
                  <a:prstClr val="black"/>
                </a:solidFill>
              </a:rPr>
              <a:t>definicje</a:t>
            </a:r>
          </a:p>
        </p:txBody>
      </p:sp>
    </p:spTree>
    <p:extLst>
      <p:ext uri="{BB962C8B-B14F-4D97-AF65-F5344CB8AC3E}">
        <p14:creationId xmlns:p14="http://schemas.microsoft.com/office/powerpoint/2010/main" val="33154343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4D5A8B4-7A39-4138-8D9C-5D1905C320AB}"/>
              </a:ext>
            </a:extLst>
          </p:cNvPr>
          <p:cNvSpPr txBox="1"/>
          <p:nvPr/>
        </p:nvSpPr>
        <p:spPr>
          <a:xfrm>
            <a:off x="733425" y="2278124"/>
            <a:ext cx="10725150" cy="3785652"/>
          </a:xfrm>
          <a:prstGeom prst="rect">
            <a:avLst/>
          </a:prstGeom>
          <a:noFill/>
        </p:spPr>
        <p:txBody>
          <a:bodyPr wrap="square">
            <a:spAutoFit/>
          </a:bodyPr>
          <a:lstStyle/>
          <a:p>
            <a:pPr lvl="0" algn="just">
              <a:defRPr/>
            </a:pPr>
            <a:r>
              <a:rPr lang="pl-PL" sz="2400" b="1" dirty="0">
                <a:solidFill>
                  <a:prstClr val="black"/>
                </a:solidFill>
              </a:rPr>
              <a:t>Zespół uzależnienia od SPA - </a:t>
            </a:r>
            <a:r>
              <a:rPr lang="pl-PL" sz="2400" dirty="0">
                <a:solidFill>
                  <a:prstClr val="black"/>
                </a:solidFill>
              </a:rPr>
              <a:t>to kompleks zjawisk fizjologicznych, behawioralnych       i poznawczych, wśród których przyjmowanie substancji dominuje nad innymi zachowaniami, które poprzednio miały dla studenta większą wartość. </a:t>
            </a:r>
          </a:p>
          <a:p>
            <a:pPr lvl="0" algn="just">
              <a:defRPr/>
            </a:pPr>
            <a:endParaRPr lang="pl-PL" sz="2400" dirty="0">
              <a:solidFill>
                <a:prstClr val="black"/>
              </a:solidFill>
            </a:endParaRPr>
          </a:p>
          <a:p>
            <a:pPr lvl="0" algn="just">
              <a:defRPr/>
            </a:pPr>
            <a:r>
              <a:rPr lang="pl-PL" sz="2400" u="sng" dirty="0">
                <a:solidFill>
                  <a:prstClr val="black"/>
                </a:solidFill>
              </a:rPr>
              <a:t>Głównym objawem zespołu uzależnienia jest pragnienie substancji </a:t>
            </a:r>
            <a:r>
              <a:rPr lang="pl-PL" sz="2400" dirty="0">
                <a:solidFill>
                  <a:prstClr val="black"/>
                </a:solidFill>
              </a:rPr>
              <a:t>(często silne, czasami przemożne). </a:t>
            </a:r>
          </a:p>
          <a:p>
            <a:pPr lvl="0" algn="just">
              <a:defRPr/>
            </a:pPr>
            <a:endParaRPr lang="pl-PL" sz="2400" dirty="0">
              <a:solidFill>
                <a:prstClr val="black"/>
              </a:solidFill>
            </a:endParaRPr>
          </a:p>
          <a:p>
            <a:pPr lvl="0" algn="just">
              <a:defRPr/>
            </a:pPr>
            <a:r>
              <a:rPr lang="pl-PL" sz="2400" dirty="0">
                <a:solidFill>
                  <a:prstClr val="black"/>
                </a:solidFill>
              </a:rPr>
              <a:t>Przyjęcie substancji, nawet po bardzo długim okresie abstynencji, może wyzwalać zjawisko gwałtownego nawrotu innych objawów zespołu uzależnienia, znacznie szybciej niż pojawienie się uzależnienia u osób poprzednio nieuzależnionych.</a:t>
            </a:r>
          </a:p>
        </p:txBody>
      </p:sp>
      <p:sp>
        <p:nvSpPr>
          <p:cNvPr id="5" name="pole tekstowe 4">
            <a:extLst>
              <a:ext uri="{FF2B5EF4-FFF2-40B4-BE49-F238E27FC236}">
                <a16:creationId xmlns:a16="http://schemas.microsoft.com/office/drawing/2014/main" id="{1A0055B8-189C-410A-BD94-CA3F6E7CA496}"/>
              </a:ext>
            </a:extLst>
          </p:cNvPr>
          <p:cNvSpPr txBox="1"/>
          <p:nvPr/>
        </p:nvSpPr>
        <p:spPr>
          <a:xfrm>
            <a:off x="733425" y="339132"/>
            <a:ext cx="10725150" cy="1323439"/>
          </a:xfrm>
          <a:prstGeom prst="rect">
            <a:avLst/>
          </a:prstGeom>
          <a:noFill/>
        </p:spPr>
        <p:txBody>
          <a:bodyPr wrap="square">
            <a:spAutoFit/>
          </a:bodyPr>
          <a:lstStyle/>
          <a:p>
            <a:pPr algn="ctr">
              <a:defRPr/>
            </a:pPr>
            <a:r>
              <a:rPr lang="pl-PL" sz="4000" dirty="0">
                <a:solidFill>
                  <a:prstClr val="black"/>
                </a:solidFill>
              </a:rPr>
              <a:t>Używanie </a:t>
            </a:r>
            <a:r>
              <a:rPr lang="pl-PL" sz="4000" b="1" dirty="0">
                <a:solidFill>
                  <a:prstClr val="black"/>
                </a:solidFill>
              </a:rPr>
              <a:t>SPA</a:t>
            </a:r>
            <a:r>
              <a:rPr lang="pl-PL" sz="4000" dirty="0">
                <a:solidFill>
                  <a:prstClr val="black"/>
                </a:solidFill>
              </a:rPr>
              <a:t> – substancji psychoaktywnych uzależnienie od </a:t>
            </a:r>
            <a:r>
              <a:rPr lang="pl-PL" sz="4000" b="1" dirty="0">
                <a:solidFill>
                  <a:prstClr val="black"/>
                </a:solidFill>
              </a:rPr>
              <a:t>SPA</a:t>
            </a:r>
            <a:r>
              <a:rPr lang="pl-PL" sz="4000" dirty="0">
                <a:solidFill>
                  <a:prstClr val="black"/>
                </a:solidFill>
              </a:rPr>
              <a:t> – </a:t>
            </a:r>
            <a:r>
              <a:rPr lang="pl-PL" sz="4000" b="1" dirty="0">
                <a:solidFill>
                  <a:prstClr val="black"/>
                </a:solidFill>
              </a:rPr>
              <a:t>definicje</a:t>
            </a:r>
          </a:p>
        </p:txBody>
      </p:sp>
    </p:spTree>
    <p:extLst>
      <p:ext uri="{BB962C8B-B14F-4D97-AF65-F5344CB8AC3E}">
        <p14:creationId xmlns:p14="http://schemas.microsoft.com/office/powerpoint/2010/main" val="4098528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1A0055B8-189C-410A-BD94-CA3F6E7CA496}"/>
              </a:ext>
            </a:extLst>
          </p:cNvPr>
          <p:cNvSpPr txBox="1"/>
          <p:nvPr/>
        </p:nvSpPr>
        <p:spPr>
          <a:xfrm>
            <a:off x="840303" y="1158528"/>
            <a:ext cx="10725150" cy="3785652"/>
          </a:xfrm>
          <a:prstGeom prst="rect">
            <a:avLst/>
          </a:prstGeom>
          <a:noFill/>
        </p:spPr>
        <p:txBody>
          <a:bodyPr wrap="square">
            <a:spAutoFit/>
          </a:bodyPr>
          <a:lstStyle/>
          <a:p>
            <a:pPr algn="ctr">
              <a:defRPr/>
            </a:pPr>
            <a:r>
              <a:rPr lang="pl-PL" sz="4000" b="1" dirty="0">
                <a:solidFill>
                  <a:prstClr val="black"/>
                </a:solidFill>
              </a:rPr>
              <a:t>Na ostateczne rozpoznanie uzależnienia </a:t>
            </a:r>
          </a:p>
          <a:p>
            <a:pPr algn="ctr">
              <a:defRPr/>
            </a:pPr>
            <a:r>
              <a:rPr lang="pl-PL" sz="4000" b="1" dirty="0">
                <a:solidFill>
                  <a:prstClr val="black"/>
                </a:solidFill>
              </a:rPr>
              <a:t>pozwala identyfikacja </a:t>
            </a:r>
            <a:r>
              <a:rPr lang="pl-PL" sz="4000" b="1" u="sng" dirty="0">
                <a:solidFill>
                  <a:prstClr val="black"/>
                </a:solidFill>
              </a:rPr>
              <a:t>trzech lub więcej </a:t>
            </a:r>
            <a:r>
              <a:rPr lang="pl-PL" sz="4000" b="1" dirty="0">
                <a:solidFill>
                  <a:prstClr val="black"/>
                </a:solidFill>
              </a:rPr>
              <a:t>następujących </a:t>
            </a:r>
            <a:r>
              <a:rPr lang="pl-PL" sz="4000" b="1" u="sng" dirty="0">
                <a:solidFill>
                  <a:prstClr val="black"/>
                </a:solidFill>
              </a:rPr>
              <a:t>cech lub objawów </a:t>
            </a:r>
          </a:p>
          <a:p>
            <a:pPr algn="ctr">
              <a:defRPr/>
            </a:pPr>
            <a:r>
              <a:rPr lang="pl-PL" sz="4000" b="1" u="sng" dirty="0">
                <a:solidFill>
                  <a:prstClr val="black"/>
                </a:solidFill>
              </a:rPr>
              <a:t>występujących łącznie </a:t>
            </a:r>
          </a:p>
          <a:p>
            <a:pPr algn="ctr">
              <a:defRPr/>
            </a:pPr>
            <a:r>
              <a:rPr lang="pl-PL" sz="4000" b="1" dirty="0">
                <a:solidFill>
                  <a:prstClr val="black"/>
                </a:solidFill>
              </a:rPr>
              <a:t>przez pewien okres czasu </a:t>
            </a:r>
          </a:p>
          <a:p>
            <a:pPr algn="ctr">
              <a:defRPr/>
            </a:pPr>
            <a:r>
              <a:rPr lang="pl-PL" sz="4000" b="1" dirty="0">
                <a:solidFill>
                  <a:prstClr val="black"/>
                </a:solidFill>
              </a:rPr>
              <a:t>w ciągu ostatniego roku.</a:t>
            </a:r>
          </a:p>
        </p:txBody>
      </p:sp>
    </p:spTree>
    <p:extLst>
      <p:ext uri="{BB962C8B-B14F-4D97-AF65-F5344CB8AC3E}">
        <p14:creationId xmlns:p14="http://schemas.microsoft.com/office/powerpoint/2010/main" val="2529389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4D5A8B4-7A39-4138-8D9C-5D1905C320AB}"/>
              </a:ext>
            </a:extLst>
          </p:cNvPr>
          <p:cNvSpPr txBox="1"/>
          <p:nvPr/>
        </p:nvSpPr>
        <p:spPr>
          <a:xfrm>
            <a:off x="733425" y="1375203"/>
            <a:ext cx="10725150" cy="3539430"/>
          </a:xfrm>
          <a:prstGeom prst="rect">
            <a:avLst/>
          </a:prstGeom>
          <a:noFill/>
        </p:spPr>
        <p:txBody>
          <a:bodyPr wrap="square">
            <a:spAutoFit/>
          </a:bodyPr>
          <a:lstStyle/>
          <a:p>
            <a:pPr marL="514350" lvl="0" indent="-514350" algn="just">
              <a:buAutoNum type="arabicPeriod"/>
              <a:defRPr/>
            </a:pPr>
            <a:r>
              <a:rPr lang="pl-PL" sz="2800" dirty="0">
                <a:solidFill>
                  <a:prstClr val="black"/>
                </a:solidFill>
              </a:rPr>
              <a:t>Silne pragnienie lub poczucie przymusu przyjęcia substancji psychoaktywnej ( tzw. „głód substancji ”).</a:t>
            </a:r>
          </a:p>
          <a:p>
            <a:pPr lvl="0" algn="just">
              <a:defRPr/>
            </a:pPr>
            <a:endParaRPr lang="pl-PL" sz="2800" dirty="0">
              <a:solidFill>
                <a:prstClr val="black"/>
              </a:solidFill>
            </a:endParaRPr>
          </a:p>
          <a:p>
            <a:pPr lvl="0" algn="just">
              <a:defRPr/>
            </a:pPr>
            <a:r>
              <a:rPr lang="pl-PL" sz="2800" dirty="0">
                <a:solidFill>
                  <a:prstClr val="black"/>
                </a:solidFill>
              </a:rPr>
              <a:t>2. Upośledzona zdolność kontrolowania zachowań związanych                    z przyjmowaniem SPA (trudności w unikaniu rozpoczęcia przyjmowania, trudności w zakończeniu brania do wcześniej założonego poziomu, nieskuteczność wysiłków zmierzających do zmniejszenia lub kontrolowania przyjmowania SPA).</a:t>
            </a:r>
          </a:p>
        </p:txBody>
      </p:sp>
      <p:sp>
        <p:nvSpPr>
          <p:cNvPr id="5" name="pole tekstowe 4">
            <a:extLst>
              <a:ext uri="{FF2B5EF4-FFF2-40B4-BE49-F238E27FC236}">
                <a16:creationId xmlns:a16="http://schemas.microsoft.com/office/drawing/2014/main" id="{1A0055B8-189C-410A-BD94-CA3F6E7CA496}"/>
              </a:ext>
            </a:extLst>
          </p:cNvPr>
          <p:cNvSpPr txBox="1"/>
          <p:nvPr/>
        </p:nvSpPr>
        <p:spPr>
          <a:xfrm>
            <a:off x="733425" y="457885"/>
            <a:ext cx="10725150" cy="707886"/>
          </a:xfrm>
          <a:prstGeom prst="rect">
            <a:avLst/>
          </a:prstGeom>
          <a:noFill/>
        </p:spPr>
        <p:txBody>
          <a:bodyPr wrap="square">
            <a:spAutoFit/>
          </a:bodyPr>
          <a:lstStyle/>
          <a:p>
            <a:pPr algn="ctr">
              <a:defRPr/>
            </a:pPr>
            <a:r>
              <a:rPr lang="pl-PL" sz="4000" b="1" dirty="0">
                <a:solidFill>
                  <a:prstClr val="black"/>
                </a:solidFill>
              </a:rPr>
              <a:t>Cechy lub objawy rozpoznania uzależnienia</a:t>
            </a:r>
          </a:p>
        </p:txBody>
      </p:sp>
    </p:spTree>
    <p:extLst>
      <p:ext uri="{BB962C8B-B14F-4D97-AF65-F5344CB8AC3E}">
        <p14:creationId xmlns:p14="http://schemas.microsoft.com/office/powerpoint/2010/main" val="87387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0A5DEE5D-17C7-446F-B45D-77E6D5B4EDB5}"/>
              </a:ext>
            </a:extLst>
          </p:cNvPr>
          <p:cNvSpPr txBox="1"/>
          <p:nvPr/>
        </p:nvSpPr>
        <p:spPr>
          <a:xfrm>
            <a:off x="1870228" y="328474"/>
            <a:ext cx="8451542" cy="707886"/>
          </a:xfrm>
          <a:prstGeom prst="rect">
            <a:avLst/>
          </a:prstGeom>
          <a:noFill/>
        </p:spPr>
        <p:txBody>
          <a:bodyPr wrap="square" rtlCol="0">
            <a:spAutoFit/>
          </a:bodyPr>
          <a:lstStyle/>
          <a:p>
            <a:pPr algn="ctr"/>
            <a:r>
              <a:rPr lang="pl-PL" sz="4000" b="1" dirty="0">
                <a:solidFill>
                  <a:srgbClr val="FF0000"/>
                </a:solidFill>
              </a:rPr>
              <a:t>WAŻNE!!</a:t>
            </a:r>
          </a:p>
        </p:txBody>
      </p:sp>
      <p:sp>
        <p:nvSpPr>
          <p:cNvPr id="3" name="pole tekstowe 2">
            <a:extLst>
              <a:ext uri="{FF2B5EF4-FFF2-40B4-BE49-F238E27FC236}">
                <a16:creationId xmlns:a16="http://schemas.microsoft.com/office/drawing/2014/main" id="{ABDAFD7C-3E41-4907-9486-B00E2BEFFFBD}"/>
              </a:ext>
            </a:extLst>
          </p:cNvPr>
          <p:cNvSpPr txBox="1"/>
          <p:nvPr/>
        </p:nvSpPr>
        <p:spPr>
          <a:xfrm>
            <a:off x="1133381" y="1542085"/>
            <a:ext cx="9925235" cy="4093428"/>
          </a:xfrm>
          <a:prstGeom prst="rect">
            <a:avLst/>
          </a:prstGeom>
          <a:noFill/>
        </p:spPr>
        <p:txBody>
          <a:bodyPr wrap="square" rtlCol="0">
            <a:spAutoFit/>
          </a:bodyPr>
          <a:lstStyle/>
          <a:p>
            <a:pPr marL="342900" indent="-342900" algn="just">
              <a:buFont typeface="Arial" panose="020B0604020202020204" pitchFamily="34" charset="0"/>
              <a:buChar char="•"/>
            </a:pPr>
            <a:r>
              <a:rPr lang="pl-PL" sz="2000" dirty="0"/>
              <a:t>w drugiej kolejności – jeśli u Pacjenta/ki widoczne są dominujące, nieadaptacyjne cechy  – Specjalista będzie dodawał do diagnozy specyfikację, tzw. charakterystyczne cechy zaburzenia osobowości: jedną lub kilka z niżej wymienionych: </a:t>
            </a:r>
          </a:p>
          <a:p>
            <a:pPr marL="342900" indent="-342900" algn="just">
              <a:buFont typeface="Wingdings" panose="05000000000000000000" pitchFamily="2" charset="2"/>
              <a:buChar char="Ø"/>
            </a:pPr>
            <a:r>
              <a:rPr lang="pl-PL" sz="2000" dirty="0"/>
              <a:t>Negatywną afektywność; </a:t>
            </a:r>
          </a:p>
          <a:p>
            <a:pPr marL="342900" indent="-342900" algn="just">
              <a:buFont typeface="Wingdings" panose="05000000000000000000" pitchFamily="2" charset="2"/>
              <a:buChar char="Ø"/>
            </a:pPr>
            <a:r>
              <a:rPr lang="pl-PL" sz="2000" dirty="0"/>
              <a:t>Zdystansowanie; </a:t>
            </a:r>
          </a:p>
          <a:p>
            <a:pPr marL="342900" indent="-342900" algn="just">
              <a:buFont typeface="Wingdings" panose="05000000000000000000" pitchFamily="2" charset="2"/>
              <a:buChar char="Ø"/>
            </a:pPr>
            <a:r>
              <a:rPr lang="pl-PL" sz="2000" dirty="0" err="1"/>
              <a:t>Dyssocjalność</a:t>
            </a:r>
            <a:r>
              <a:rPr lang="pl-PL" sz="2000" dirty="0"/>
              <a:t>; </a:t>
            </a:r>
          </a:p>
          <a:p>
            <a:pPr marL="342900" indent="-342900" algn="just">
              <a:buFont typeface="Wingdings" panose="05000000000000000000" pitchFamily="2" charset="2"/>
              <a:buChar char="Ø"/>
            </a:pPr>
            <a:r>
              <a:rPr lang="pl-PL" sz="2000" dirty="0"/>
              <a:t>Odhamowanie; </a:t>
            </a:r>
          </a:p>
          <a:p>
            <a:pPr marL="342900" indent="-342900" algn="just">
              <a:buFont typeface="Wingdings" panose="05000000000000000000" pitchFamily="2" charset="2"/>
              <a:buChar char="Ø"/>
            </a:pPr>
            <a:r>
              <a:rPr lang="pl-PL" sz="2000" dirty="0" err="1"/>
              <a:t>Anankastyczność</a:t>
            </a:r>
            <a:r>
              <a:rPr lang="pl-PL" sz="2000" dirty="0"/>
              <a:t>; </a:t>
            </a:r>
          </a:p>
          <a:p>
            <a:pPr marL="342900" indent="-342900" algn="just">
              <a:buFont typeface="Wingdings" panose="05000000000000000000" pitchFamily="2" charset="2"/>
              <a:buChar char="Ø"/>
            </a:pPr>
            <a:r>
              <a:rPr lang="pl-PL" sz="2000" dirty="0"/>
              <a:t>Wzorzec </a:t>
            </a:r>
            <a:r>
              <a:rPr lang="pl-PL" sz="2000" dirty="0" err="1"/>
              <a:t>borderline</a:t>
            </a:r>
            <a:r>
              <a:rPr lang="pl-PL" sz="2000" dirty="0"/>
              <a:t>. </a:t>
            </a:r>
          </a:p>
          <a:p>
            <a:pPr algn="just"/>
            <a:endParaRPr lang="pl-PL" sz="2000" dirty="0"/>
          </a:p>
          <a:p>
            <a:pPr algn="just"/>
            <a:r>
              <a:rPr lang="pl-PL" sz="2000" dirty="0"/>
              <a:t>Na mocy ICD-11 Specjaliści będą mogli również diagnozować trudność osobowościową – problem traktowany nie jako zaburzenie, a jako pewien czynnik, który może utrudniać budowanie relacji i może wpływać na stan zdrowia. </a:t>
            </a:r>
          </a:p>
        </p:txBody>
      </p:sp>
    </p:spTree>
    <p:extLst>
      <p:ext uri="{BB962C8B-B14F-4D97-AF65-F5344CB8AC3E}">
        <p14:creationId xmlns:p14="http://schemas.microsoft.com/office/powerpoint/2010/main" val="147118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4D5A8B4-7A39-4138-8D9C-5D1905C320AB}"/>
              </a:ext>
            </a:extLst>
          </p:cNvPr>
          <p:cNvSpPr txBox="1"/>
          <p:nvPr/>
        </p:nvSpPr>
        <p:spPr>
          <a:xfrm>
            <a:off x="733425" y="1505832"/>
            <a:ext cx="10725150" cy="5262979"/>
          </a:xfrm>
          <a:prstGeom prst="rect">
            <a:avLst/>
          </a:prstGeom>
          <a:noFill/>
        </p:spPr>
        <p:txBody>
          <a:bodyPr wrap="square">
            <a:spAutoFit/>
          </a:bodyPr>
          <a:lstStyle/>
          <a:p>
            <a:pPr lvl="0" algn="just">
              <a:defRPr/>
            </a:pPr>
            <a:r>
              <a:rPr lang="pl-PL" sz="2800" dirty="0">
                <a:solidFill>
                  <a:prstClr val="black"/>
                </a:solidFill>
              </a:rPr>
              <a:t>3. Fizjologiczne objawy zespołu abstynencyjnego pojawiającego się, gdy przyjmowanie SPA jest ograniczane lub przerywane (drżenie mięśniowe, nadciśnienie tętnicze, nudności, wymioty, biegunki, bezsenność, rozszerzenie źrenic, wysuszenie śluzówek, wzmożona potliwość, zaburzenia snu, niepokój, drażliwość, lęki, padaczka poalkoholowa, omamy wzrokowe lub słuchowe, majaczenie drżenie) albo używanie alkoholu lub pokrewnie działającej substancji (np. leków) w celu złagodzenia ww. objawów, uwolnienia się od nich lub uniknięcia ich.</a:t>
            </a:r>
          </a:p>
          <a:p>
            <a:pPr lvl="0" algn="just">
              <a:defRPr/>
            </a:pPr>
            <a:endParaRPr kumimoji="0" lang="pl-PL" sz="2800" b="0" i="0" u="sng" strike="noStrike" kern="1200" cap="none" spc="0" normalizeH="0" baseline="0" noProof="0" dirty="0">
              <a:ln>
                <a:noFill/>
              </a:ln>
              <a:solidFill>
                <a:prstClr val="black"/>
              </a:solidFill>
              <a:effectLst/>
              <a:uLnTx/>
              <a:uFillTx/>
              <a:latin typeface="Calibri" panose="020F0502020204030204"/>
              <a:ea typeface="+mn-ea"/>
              <a:cs typeface="+mn-cs"/>
            </a:endParaRPr>
          </a:p>
          <a:p>
            <a:pPr lvl="0" algn="just">
              <a:defRPr/>
            </a:pPr>
            <a:r>
              <a:rPr lang="pl-PL" sz="2800" dirty="0">
                <a:solidFill>
                  <a:prstClr val="black"/>
                </a:solidFill>
              </a:rPr>
              <a:t>4. Zmieniona (najczęściej zwiększona) tolerancja na SPA( np. ta sama dawka alkoholu nie przynosi oczekiwanego efektu) potrzeba spożycia większych dawek dla wywołania oczekiwanego efektu.</a:t>
            </a:r>
          </a:p>
        </p:txBody>
      </p:sp>
      <p:sp>
        <p:nvSpPr>
          <p:cNvPr id="5" name="pole tekstowe 4">
            <a:extLst>
              <a:ext uri="{FF2B5EF4-FFF2-40B4-BE49-F238E27FC236}">
                <a16:creationId xmlns:a16="http://schemas.microsoft.com/office/drawing/2014/main" id="{1A0055B8-189C-410A-BD94-CA3F6E7CA496}"/>
              </a:ext>
            </a:extLst>
          </p:cNvPr>
          <p:cNvSpPr txBox="1"/>
          <p:nvPr/>
        </p:nvSpPr>
        <p:spPr>
          <a:xfrm>
            <a:off x="733425" y="457885"/>
            <a:ext cx="10725150" cy="707886"/>
          </a:xfrm>
          <a:prstGeom prst="rect">
            <a:avLst/>
          </a:prstGeom>
          <a:noFill/>
        </p:spPr>
        <p:txBody>
          <a:bodyPr wrap="square">
            <a:spAutoFit/>
          </a:bodyPr>
          <a:lstStyle/>
          <a:p>
            <a:pPr lvl="0" algn="ctr">
              <a:defRPr/>
            </a:pPr>
            <a:r>
              <a:rPr lang="pl-PL" sz="4000" b="1">
                <a:solidFill>
                  <a:prstClr val="black"/>
                </a:solidFill>
              </a:rPr>
              <a:t>Cechy lub objawy rozpoznania uzależnienia</a:t>
            </a:r>
            <a:endParaRPr lang="pl-PL" sz="4000" b="1" dirty="0">
              <a:solidFill>
                <a:prstClr val="black"/>
              </a:solidFill>
            </a:endParaRPr>
          </a:p>
        </p:txBody>
      </p:sp>
    </p:spTree>
    <p:extLst>
      <p:ext uri="{BB962C8B-B14F-4D97-AF65-F5344CB8AC3E}">
        <p14:creationId xmlns:p14="http://schemas.microsoft.com/office/powerpoint/2010/main" val="11929894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4D5A8B4-7A39-4138-8D9C-5D1905C320AB}"/>
              </a:ext>
            </a:extLst>
          </p:cNvPr>
          <p:cNvSpPr txBox="1"/>
          <p:nvPr/>
        </p:nvSpPr>
        <p:spPr>
          <a:xfrm>
            <a:off x="733425" y="1505832"/>
            <a:ext cx="10725150" cy="4401205"/>
          </a:xfrm>
          <a:prstGeom prst="rect">
            <a:avLst/>
          </a:prstGeom>
          <a:noFill/>
        </p:spPr>
        <p:txBody>
          <a:bodyPr wrap="square">
            <a:spAutoFit/>
          </a:bodyPr>
          <a:lstStyle/>
          <a:p>
            <a:pPr lvl="0" algn="just">
              <a:defRPr/>
            </a:pPr>
            <a:endParaRPr lang="pl-PL" sz="2800" dirty="0">
              <a:solidFill>
                <a:prstClr val="black"/>
              </a:solidFill>
            </a:endParaRPr>
          </a:p>
          <a:p>
            <a:pPr lvl="0" algn="just">
              <a:defRPr/>
            </a:pPr>
            <a:r>
              <a:rPr lang="pl-PL" sz="2800" dirty="0">
                <a:solidFill>
                  <a:prstClr val="black"/>
                </a:solidFill>
              </a:rPr>
              <a:t>5. Z powodu przyjmowania SPA - narastające zaniedbywanie alternatywnych źródeł przyjemności lub zainteresowań, zwiększona ilość czasu przeznaczona na zdobywanie SPA lub jej branie, bądź uwolnienia się od następstw jej działania.</a:t>
            </a:r>
          </a:p>
          <a:p>
            <a:pPr lvl="0" algn="just">
              <a:defRPr/>
            </a:pPr>
            <a:endParaRPr lang="pl-PL" sz="2800" dirty="0">
              <a:solidFill>
                <a:prstClr val="black"/>
              </a:solidFill>
            </a:endParaRPr>
          </a:p>
          <a:p>
            <a:pPr lvl="0" algn="just">
              <a:defRPr/>
            </a:pPr>
            <a:r>
              <a:rPr lang="pl-PL" sz="2800" dirty="0">
                <a:solidFill>
                  <a:prstClr val="black"/>
                </a:solidFill>
              </a:rPr>
              <a:t>6. Uporczywe przyjmowanie SPA mimo oczywistych dowodów występowania szkodliwych następstw brania (np. picie alkoholu, mimo, że charakter i rozmiary szkód są osobie pijącej znane lub można oczekiwać, że są znane).</a:t>
            </a:r>
            <a:endParaRPr kumimoji="0" lang="pl-PL" sz="2800" i="0" strike="noStrike" kern="1200" cap="none" spc="0" normalizeH="0" baseline="0" noProof="0" dirty="0">
              <a:ln>
                <a:noFill/>
              </a:ln>
              <a:solidFill>
                <a:prstClr val="black"/>
              </a:solidFill>
              <a:effectLst/>
              <a:uLnTx/>
              <a:uFillTx/>
              <a:latin typeface="Calibri" panose="020F0502020204030204"/>
            </a:endParaRPr>
          </a:p>
        </p:txBody>
      </p:sp>
      <p:sp>
        <p:nvSpPr>
          <p:cNvPr id="5" name="pole tekstowe 4">
            <a:extLst>
              <a:ext uri="{FF2B5EF4-FFF2-40B4-BE49-F238E27FC236}">
                <a16:creationId xmlns:a16="http://schemas.microsoft.com/office/drawing/2014/main" id="{1A0055B8-189C-410A-BD94-CA3F6E7CA496}"/>
              </a:ext>
            </a:extLst>
          </p:cNvPr>
          <p:cNvSpPr txBox="1"/>
          <p:nvPr/>
        </p:nvSpPr>
        <p:spPr>
          <a:xfrm>
            <a:off x="733425" y="457885"/>
            <a:ext cx="10725150" cy="707886"/>
          </a:xfrm>
          <a:prstGeom prst="rect">
            <a:avLst/>
          </a:prstGeom>
          <a:noFill/>
        </p:spPr>
        <p:txBody>
          <a:bodyPr wrap="square">
            <a:spAutoFit/>
          </a:bodyPr>
          <a:lstStyle/>
          <a:p>
            <a:pPr lvl="0" algn="ctr">
              <a:defRPr/>
            </a:pPr>
            <a:r>
              <a:rPr lang="pl-PL" sz="4000" b="1">
                <a:solidFill>
                  <a:prstClr val="black"/>
                </a:solidFill>
              </a:rPr>
              <a:t>Cechy lub objawy rozpoznania uzależnienia</a:t>
            </a:r>
            <a:endParaRPr lang="pl-PL" sz="4000" b="1" dirty="0">
              <a:solidFill>
                <a:prstClr val="black"/>
              </a:solidFill>
            </a:endParaRPr>
          </a:p>
        </p:txBody>
      </p:sp>
    </p:spTree>
    <p:extLst>
      <p:ext uri="{BB962C8B-B14F-4D97-AF65-F5344CB8AC3E}">
        <p14:creationId xmlns:p14="http://schemas.microsoft.com/office/powerpoint/2010/main" val="4221806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4D5A8B4-7A39-4138-8D9C-5D1905C320AB}"/>
              </a:ext>
            </a:extLst>
          </p:cNvPr>
          <p:cNvSpPr txBox="1"/>
          <p:nvPr/>
        </p:nvSpPr>
        <p:spPr>
          <a:xfrm>
            <a:off x="733425" y="1719588"/>
            <a:ext cx="10725150" cy="4401205"/>
          </a:xfrm>
          <a:prstGeom prst="rect">
            <a:avLst/>
          </a:prstGeom>
          <a:noFill/>
        </p:spPr>
        <p:txBody>
          <a:bodyPr wrap="square">
            <a:spAutoFit/>
          </a:bodyPr>
          <a:lstStyle/>
          <a:p>
            <a:pPr lvl="0" algn="just">
              <a:defRPr/>
            </a:pPr>
            <a:r>
              <a:rPr lang="pl-PL" sz="2800" dirty="0">
                <a:solidFill>
                  <a:prstClr val="black"/>
                </a:solidFill>
              </a:rPr>
              <a:t>•Drżenie mięśniowe języka, powiek i wyciągniętych rąk</a:t>
            </a:r>
          </a:p>
          <a:p>
            <a:pPr lvl="0" algn="just">
              <a:defRPr/>
            </a:pPr>
            <a:r>
              <a:rPr lang="pl-PL" sz="2800" dirty="0">
                <a:solidFill>
                  <a:prstClr val="black"/>
                </a:solidFill>
              </a:rPr>
              <a:t>•Pocenie się</a:t>
            </a:r>
          </a:p>
          <a:p>
            <a:pPr lvl="0" algn="just">
              <a:defRPr/>
            </a:pPr>
            <a:r>
              <a:rPr lang="pl-PL" sz="2800" dirty="0">
                <a:solidFill>
                  <a:prstClr val="black"/>
                </a:solidFill>
              </a:rPr>
              <a:t>•Nudności lub wymioty</a:t>
            </a:r>
          </a:p>
          <a:p>
            <a:pPr lvl="0" algn="just">
              <a:defRPr/>
            </a:pPr>
            <a:r>
              <a:rPr lang="pl-PL" sz="2800" dirty="0">
                <a:solidFill>
                  <a:prstClr val="black"/>
                </a:solidFill>
              </a:rPr>
              <a:t>•Tachykardia i/lub podwyższone ciśnienie tętnicze</a:t>
            </a:r>
          </a:p>
          <a:p>
            <a:pPr lvl="0" algn="just">
              <a:defRPr/>
            </a:pPr>
            <a:r>
              <a:rPr lang="pl-PL" sz="2800" dirty="0">
                <a:solidFill>
                  <a:prstClr val="black"/>
                </a:solidFill>
              </a:rPr>
              <a:t>•Ogólne złe samopoczucie, rozbicie lub osłabienie</a:t>
            </a:r>
          </a:p>
          <a:p>
            <a:pPr lvl="0" algn="just">
              <a:defRPr/>
            </a:pPr>
            <a:r>
              <a:rPr lang="pl-PL" sz="2800" dirty="0">
                <a:solidFill>
                  <a:prstClr val="black"/>
                </a:solidFill>
              </a:rPr>
              <a:t>•Bóle głowy</a:t>
            </a:r>
          </a:p>
          <a:p>
            <a:pPr lvl="0" algn="just">
              <a:defRPr/>
            </a:pPr>
            <a:r>
              <a:rPr lang="pl-PL" sz="2800" dirty="0">
                <a:solidFill>
                  <a:prstClr val="black"/>
                </a:solidFill>
              </a:rPr>
              <a:t>•Bezsenność</a:t>
            </a:r>
          </a:p>
          <a:p>
            <a:pPr lvl="0" algn="just">
              <a:defRPr/>
            </a:pPr>
            <a:r>
              <a:rPr lang="pl-PL" sz="2800" dirty="0">
                <a:solidFill>
                  <a:prstClr val="black"/>
                </a:solidFill>
              </a:rPr>
              <a:t>•Pobudzenie psychoruchowe</a:t>
            </a:r>
          </a:p>
          <a:p>
            <a:pPr lvl="0" algn="just">
              <a:defRPr/>
            </a:pPr>
            <a:r>
              <a:rPr lang="pl-PL" sz="2800" dirty="0">
                <a:solidFill>
                  <a:prstClr val="black"/>
                </a:solidFill>
              </a:rPr>
              <a:t>•Lęk, niepokój, nadwrażliwość na bodźce</a:t>
            </a:r>
          </a:p>
          <a:p>
            <a:pPr lvl="0" algn="just">
              <a:defRPr/>
            </a:pPr>
            <a:r>
              <a:rPr lang="pl-PL" sz="2800" dirty="0">
                <a:solidFill>
                  <a:prstClr val="black"/>
                </a:solidFill>
              </a:rPr>
              <a:t>•Przemijające złudzenia albo omamy: wzrokowe, dotykowe lub słuchowe</a:t>
            </a:r>
          </a:p>
        </p:txBody>
      </p:sp>
      <p:sp>
        <p:nvSpPr>
          <p:cNvPr id="5" name="pole tekstowe 4">
            <a:extLst>
              <a:ext uri="{FF2B5EF4-FFF2-40B4-BE49-F238E27FC236}">
                <a16:creationId xmlns:a16="http://schemas.microsoft.com/office/drawing/2014/main" id="{1A0055B8-189C-410A-BD94-CA3F6E7CA496}"/>
              </a:ext>
            </a:extLst>
          </p:cNvPr>
          <p:cNvSpPr txBox="1"/>
          <p:nvPr/>
        </p:nvSpPr>
        <p:spPr>
          <a:xfrm>
            <a:off x="733425" y="182393"/>
            <a:ext cx="10725150" cy="1323439"/>
          </a:xfrm>
          <a:prstGeom prst="rect">
            <a:avLst/>
          </a:prstGeom>
          <a:noFill/>
        </p:spPr>
        <p:txBody>
          <a:bodyPr wrap="square">
            <a:spAutoFit/>
          </a:bodyPr>
          <a:lstStyle/>
          <a:p>
            <a:pPr algn="ctr">
              <a:defRPr/>
            </a:pPr>
            <a:r>
              <a:rPr lang="pl-PL" sz="4000" b="1" dirty="0">
                <a:solidFill>
                  <a:prstClr val="black"/>
                </a:solidFill>
              </a:rPr>
              <a:t>Objawy Alkoholowego Zespołu Abstynencyjnego (ICD-10)</a:t>
            </a:r>
          </a:p>
        </p:txBody>
      </p:sp>
    </p:spTree>
    <p:extLst>
      <p:ext uri="{BB962C8B-B14F-4D97-AF65-F5344CB8AC3E}">
        <p14:creationId xmlns:p14="http://schemas.microsoft.com/office/powerpoint/2010/main" val="4048302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492A6F4-73FF-4103-9146-CFE98B1231DB}"/>
              </a:ext>
            </a:extLst>
          </p:cNvPr>
          <p:cNvSpPr txBox="1"/>
          <p:nvPr/>
        </p:nvSpPr>
        <p:spPr>
          <a:xfrm>
            <a:off x="445705" y="4657978"/>
            <a:ext cx="11530012" cy="187743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Zaburzenia psychoseksualne ogólnie dzielone są na dwie kategorie. Pierwszą z nich są dysfunkcje seksualne niezwiązane ze zmianami organicznymi czy jakimiś schorzeniami somatycznymi. Do niej zaliczane są takie problemy, jak np. utrata potrzeb seksualnych, awersja seksualna czy wytrysk przedwczesny i dyspareunia nieorganiczna.</a:t>
            </a:r>
          </a:p>
        </p:txBody>
      </p:sp>
      <p:sp>
        <p:nvSpPr>
          <p:cNvPr id="5" name="pole tekstowe 4">
            <a:extLst>
              <a:ext uri="{FF2B5EF4-FFF2-40B4-BE49-F238E27FC236}">
                <a16:creationId xmlns:a16="http://schemas.microsoft.com/office/drawing/2014/main" id="{4D77F47D-2469-4893-9544-07306132C7D3}"/>
              </a:ext>
            </a:extLst>
          </p:cNvPr>
          <p:cNvSpPr txBox="1"/>
          <p:nvPr/>
        </p:nvSpPr>
        <p:spPr>
          <a:xfrm>
            <a:off x="700083" y="3861315"/>
            <a:ext cx="111633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rPr>
              <a:t>Zaburzenia psychiczne: zaburzenia psychoseksualne</a:t>
            </a:r>
          </a:p>
        </p:txBody>
      </p:sp>
      <p:sp>
        <p:nvSpPr>
          <p:cNvPr id="7" name="pole tekstowe 6">
            <a:extLst>
              <a:ext uri="{FF2B5EF4-FFF2-40B4-BE49-F238E27FC236}">
                <a16:creationId xmlns:a16="http://schemas.microsoft.com/office/drawing/2014/main" id="{50527008-16E6-4671-85F3-9099176FC683}"/>
              </a:ext>
            </a:extLst>
          </p:cNvPr>
          <p:cNvSpPr txBox="1"/>
          <p:nvPr/>
        </p:nvSpPr>
        <p:spPr>
          <a:xfrm>
            <a:off x="445705" y="887196"/>
            <a:ext cx="11530012"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Zaburzenia otępienne związane bywają z zaburzeniami czynności poznawczych (takimi jak pogorszenie uwagi, koncentracji czy zdolności pamięciowych), mogą one jednak doprowadzać również i do tego, że doświadczający ich pacjent nie będzie w stanie samodzielnie egzystować. Do tego typu zaburzeń psychicznych zalicza się wiele chorób, takich jak: choroba Alzheimera, otępienie czołowo-skroniowe czy otępienie z ciałami </a:t>
            </a:r>
            <a:r>
              <a:rPr kumimoji="0" lang="pl-PL" sz="2400" b="0" i="0" u="none" strike="noStrike" kern="1200" cap="none" spc="0" normalizeH="0" baseline="0" noProof="0" dirty="0" err="1">
                <a:ln>
                  <a:noFill/>
                </a:ln>
                <a:solidFill>
                  <a:prstClr val="black"/>
                </a:solidFill>
                <a:effectLst/>
                <a:uLnTx/>
                <a:uFillTx/>
                <a:latin typeface="Calibri" panose="020F0502020204030204"/>
                <a:ea typeface="+mn-ea"/>
                <a:cs typeface="+mn-cs"/>
              </a:rPr>
              <a:t>Lewy'ego</a:t>
            </a: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9" name="pole tekstowe 8">
            <a:extLst>
              <a:ext uri="{FF2B5EF4-FFF2-40B4-BE49-F238E27FC236}">
                <a16:creationId xmlns:a16="http://schemas.microsoft.com/office/drawing/2014/main" id="{B85D7D07-E74E-4B25-B6D4-8CDF1F416DE2}"/>
              </a:ext>
            </a:extLst>
          </p:cNvPr>
          <p:cNvSpPr txBox="1"/>
          <p:nvPr/>
        </p:nvSpPr>
        <p:spPr>
          <a:xfrm>
            <a:off x="1238249" y="179310"/>
            <a:ext cx="1126807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rPr>
              <a:t>Zaburzenia psychiczne: zaburzenia otępienne</a:t>
            </a:r>
          </a:p>
        </p:txBody>
      </p:sp>
    </p:spTree>
    <p:extLst>
      <p:ext uri="{BB962C8B-B14F-4D97-AF65-F5344CB8AC3E}">
        <p14:creationId xmlns:p14="http://schemas.microsoft.com/office/powerpoint/2010/main" val="1866824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73BFFDBD-7426-42C2-B389-91A0612CCE46}"/>
              </a:ext>
            </a:extLst>
          </p:cNvPr>
          <p:cNvSpPr txBox="1"/>
          <p:nvPr/>
        </p:nvSpPr>
        <p:spPr>
          <a:xfrm>
            <a:off x="1077254" y="1996058"/>
            <a:ext cx="10203366"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prstClr val="black"/>
                </a:solidFill>
                <a:effectLst/>
                <a:uLnTx/>
                <a:uFillTx/>
                <a:latin typeface="Calibri" panose="020F0502020204030204"/>
                <a:ea typeface="+mn-ea"/>
                <a:cs typeface="+mn-cs"/>
              </a:rPr>
              <a:t>Do zaburzeń snu zalicza się:</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800" b="0" i="0" u="none" strike="noStrike" kern="1200" cap="none" spc="0" normalizeH="0" baseline="0" noProof="0" dirty="0" err="1">
                <a:ln>
                  <a:noFill/>
                </a:ln>
                <a:solidFill>
                  <a:prstClr val="black"/>
                </a:solidFill>
                <a:effectLst/>
                <a:uLnTx/>
                <a:uFillTx/>
                <a:latin typeface="Calibri" panose="020F0502020204030204"/>
                <a:ea typeface="+mn-ea"/>
                <a:cs typeface="+mn-cs"/>
              </a:rPr>
              <a:t>dyssomnie</a:t>
            </a:r>
            <a:r>
              <a:rPr kumimoji="0" lang="pl-PL" sz="2800" b="0" i="0" u="none" strike="noStrike" kern="1200" cap="none" spc="0" normalizeH="0" baseline="0" noProof="0" dirty="0">
                <a:ln>
                  <a:noFill/>
                </a:ln>
                <a:solidFill>
                  <a:prstClr val="black"/>
                </a:solidFill>
                <a:effectLst/>
                <a:uLnTx/>
                <a:uFillTx/>
                <a:latin typeface="Calibri" panose="020F0502020204030204"/>
                <a:ea typeface="+mn-ea"/>
                <a:cs typeface="+mn-cs"/>
              </a:rPr>
              <a:t> (związane z nieprawidłową ilością lub jakością snu)</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800" b="0" i="0" u="none" strike="noStrike" kern="1200" cap="none" spc="0" normalizeH="0" baseline="0" noProof="0" dirty="0">
                <a:ln>
                  <a:noFill/>
                </a:ln>
                <a:solidFill>
                  <a:prstClr val="black"/>
                </a:solidFill>
                <a:effectLst/>
                <a:uLnTx/>
                <a:uFillTx/>
                <a:latin typeface="Calibri" panose="020F0502020204030204"/>
                <a:ea typeface="+mn-ea"/>
                <a:cs typeface="+mn-cs"/>
              </a:rPr>
              <a:t>parasomnie (są nimi zjawiska, do których dochodzi w czasie snu).</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2800" b="0" i="0" u="none" strike="noStrike" kern="1200" cap="none" spc="0" normalizeH="0" baseline="0" noProof="0" dirty="0">
                <a:ln>
                  <a:noFill/>
                </a:ln>
                <a:solidFill>
                  <a:prstClr val="black"/>
                </a:solidFill>
                <a:effectLst/>
                <a:uLnTx/>
                <a:uFillTx/>
                <a:latin typeface="Calibri" panose="020F0502020204030204"/>
                <a:ea typeface="+mn-ea"/>
                <a:cs typeface="+mn-cs"/>
              </a:rPr>
              <a:t>Wśród </a:t>
            </a:r>
            <a:r>
              <a:rPr kumimoji="0" lang="pl-PL" sz="2800" b="0" i="0" u="none" strike="noStrike" kern="1200" cap="none" spc="0" normalizeH="0" baseline="0" noProof="0" dirty="0" err="1">
                <a:ln>
                  <a:noFill/>
                </a:ln>
                <a:solidFill>
                  <a:prstClr val="black"/>
                </a:solidFill>
                <a:effectLst/>
                <a:uLnTx/>
                <a:uFillTx/>
                <a:latin typeface="Calibri" panose="020F0502020204030204"/>
                <a:ea typeface="+mn-ea"/>
                <a:cs typeface="+mn-cs"/>
              </a:rPr>
              <a:t>dyssomni</a:t>
            </a:r>
            <a:r>
              <a:rPr kumimoji="0" lang="pl-PL" sz="2800" b="0" i="0" u="none" strike="noStrike" kern="1200" cap="none" spc="0" normalizeH="0" baseline="0" noProof="0" dirty="0">
                <a:ln>
                  <a:noFill/>
                </a:ln>
                <a:solidFill>
                  <a:prstClr val="black"/>
                </a:solidFill>
                <a:effectLst/>
                <a:uLnTx/>
                <a:uFillTx/>
                <a:latin typeface="Calibri" panose="020F0502020204030204"/>
                <a:ea typeface="+mn-ea"/>
                <a:cs typeface="+mn-cs"/>
              </a:rPr>
              <a:t> wyróżnia się bezsenność, jak i nadmierną senność (</a:t>
            </a:r>
            <a:r>
              <a:rPr kumimoji="0" lang="pl-PL" sz="2800" b="0" i="0" u="none" strike="noStrike" kern="1200" cap="none" spc="0" normalizeH="0" baseline="0" noProof="0" dirty="0" err="1">
                <a:ln>
                  <a:noFill/>
                </a:ln>
                <a:solidFill>
                  <a:prstClr val="black"/>
                </a:solidFill>
                <a:effectLst/>
                <a:uLnTx/>
                <a:uFillTx/>
                <a:latin typeface="Calibri" panose="020F0502020204030204"/>
                <a:ea typeface="+mn-ea"/>
                <a:cs typeface="+mn-cs"/>
              </a:rPr>
              <a:t>hipersomnię</a:t>
            </a:r>
            <a:r>
              <a:rPr kumimoji="0" lang="pl-PL" sz="2800" b="0" i="0" u="none" strike="noStrike" kern="1200" cap="none" spc="0" normalizeH="0" baseline="0" noProof="0" dirty="0">
                <a:ln>
                  <a:noFill/>
                </a:ln>
                <a:solidFill>
                  <a:prstClr val="black"/>
                </a:solidFill>
                <a:effectLst/>
                <a:uLnTx/>
                <a:uFillTx/>
                <a:latin typeface="Calibri" panose="020F0502020204030204"/>
                <a:ea typeface="+mn-ea"/>
                <a:cs typeface="+mn-cs"/>
              </a:rPr>
              <a:t>), a także narkolepsję. </a:t>
            </a:r>
            <a:r>
              <a:rPr kumimoji="0" lang="pl-PL" sz="2800" b="0" i="0" u="none" strike="noStrike" kern="1200" cap="none" spc="0" normalizeH="0" baseline="0" noProof="0" dirty="0" err="1">
                <a:ln>
                  <a:noFill/>
                </a:ln>
                <a:solidFill>
                  <a:prstClr val="black"/>
                </a:solidFill>
                <a:effectLst/>
                <a:uLnTx/>
                <a:uFillTx/>
                <a:latin typeface="Calibri" panose="020F0502020204030204"/>
                <a:ea typeface="+mn-ea"/>
                <a:cs typeface="+mn-cs"/>
              </a:rPr>
              <a:t>Parasomniami</a:t>
            </a:r>
            <a:r>
              <a:rPr kumimoji="0" lang="pl-PL" sz="2800" b="0" i="0" u="none" strike="noStrike" kern="1200" cap="none" spc="0" normalizeH="0" baseline="0" noProof="0" dirty="0">
                <a:ln>
                  <a:noFill/>
                </a:ln>
                <a:solidFill>
                  <a:prstClr val="black"/>
                </a:solidFill>
                <a:effectLst/>
                <a:uLnTx/>
                <a:uFillTx/>
                <a:latin typeface="Calibri" panose="020F0502020204030204"/>
                <a:ea typeface="+mn-ea"/>
                <a:cs typeface="+mn-cs"/>
              </a:rPr>
              <a:t> są z kolei sennowłóctwo (somnambulizm) oraz lęki nocne i koszmary senne.</a:t>
            </a:r>
          </a:p>
        </p:txBody>
      </p:sp>
      <p:sp>
        <p:nvSpPr>
          <p:cNvPr id="5" name="pole tekstowe 4">
            <a:extLst>
              <a:ext uri="{FF2B5EF4-FFF2-40B4-BE49-F238E27FC236}">
                <a16:creationId xmlns:a16="http://schemas.microsoft.com/office/drawing/2014/main" id="{6B98A63D-086E-4905-B2F0-C1793B9C71CD}"/>
              </a:ext>
            </a:extLst>
          </p:cNvPr>
          <p:cNvSpPr txBox="1"/>
          <p:nvPr/>
        </p:nvSpPr>
        <p:spPr>
          <a:xfrm>
            <a:off x="1673612" y="455832"/>
            <a:ext cx="901065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rPr>
              <a:t>Zaburzenia psychiczne: zaburzenia snu</a:t>
            </a:r>
          </a:p>
        </p:txBody>
      </p:sp>
    </p:spTree>
    <p:extLst>
      <p:ext uri="{BB962C8B-B14F-4D97-AF65-F5344CB8AC3E}">
        <p14:creationId xmlns:p14="http://schemas.microsoft.com/office/powerpoint/2010/main" val="3259223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91758"/>
            <a:ext cx="10515600" cy="1325563"/>
          </a:xfrm>
        </p:spPr>
        <p:txBody>
          <a:bodyPr>
            <a:normAutofit/>
          </a:bodyPr>
          <a:lstStyle/>
          <a:p>
            <a:pPr algn="ctr"/>
            <a:r>
              <a:rPr lang="pl-PL" sz="4000" b="1" u="sng" dirty="0">
                <a:latin typeface="+mn-lt"/>
              </a:rPr>
              <a:t>Całościowe zaburzenia </a:t>
            </a:r>
            <a:r>
              <a:rPr lang="pl-PL" sz="4000" b="1" dirty="0">
                <a:latin typeface="+mn-lt"/>
              </a:rPr>
              <a:t>rozwojowe, w których problemy psychiczne występują, jako wtórne.</a:t>
            </a:r>
          </a:p>
        </p:txBody>
      </p:sp>
      <p:sp>
        <p:nvSpPr>
          <p:cNvPr id="3" name="Symbol zastępczy zawartości 2"/>
          <p:cNvSpPr>
            <a:spLocks noGrp="1"/>
          </p:cNvSpPr>
          <p:nvPr>
            <p:ph idx="1"/>
          </p:nvPr>
        </p:nvSpPr>
        <p:spPr>
          <a:xfrm>
            <a:off x="838200" y="1985423"/>
            <a:ext cx="10515600" cy="4351338"/>
          </a:xfrm>
        </p:spPr>
        <p:txBody>
          <a:bodyPr>
            <a:normAutofit/>
          </a:bodyPr>
          <a:lstStyle/>
          <a:p>
            <a:pPr marL="0" lvl="0" indent="0" algn="just">
              <a:buNone/>
            </a:pPr>
            <a:r>
              <a:rPr lang="pl-PL" dirty="0"/>
              <a:t>Kategoria diagnostyczna obejmująca rozległe nieprawidłowości rozwojowe, które zaburzają podstawowe funkcje psychiczne, m.in. uwagę, motorykę, percepcję, wpływające na czynności społeczne              i rozwój języka.</a:t>
            </a:r>
          </a:p>
          <a:p>
            <a:pPr marL="0" indent="0" algn="just">
              <a:buNone/>
            </a:pPr>
            <a:r>
              <a:rPr lang="pl-PL" dirty="0"/>
              <a:t>a)</a:t>
            </a:r>
            <a:r>
              <a:rPr lang="pl-PL" b="1" dirty="0"/>
              <a:t>  autyzm dziecięcy </a:t>
            </a:r>
            <a:endParaRPr lang="pl-PL" dirty="0"/>
          </a:p>
          <a:p>
            <a:pPr marL="0" indent="0" algn="just">
              <a:buNone/>
            </a:pPr>
            <a:r>
              <a:rPr lang="pl-PL" dirty="0"/>
              <a:t>b) </a:t>
            </a:r>
            <a:r>
              <a:rPr lang="pl-PL" b="1" dirty="0"/>
              <a:t>zespół Aspergera </a:t>
            </a:r>
            <a:endParaRPr lang="pl-PL" dirty="0"/>
          </a:p>
          <a:p>
            <a:pPr marL="0" indent="0" algn="just">
              <a:buNone/>
            </a:pPr>
            <a:r>
              <a:rPr lang="pl-PL" dirty="0"/>
              <a:t>c)  </a:t>
            </a:r>
            <a:r>
              <a:rPr lang="pl-PL" b="1" dirty="0"/>
              <a:t>zespół </a:t>
            </a:r>
            <a:r>
              <a:rPr lang="pl-PL" b="1" dirty="0" err="1"/>
              <a:t>Retta</a:t>
            </a:r>
            <a:endParaRPr lang="pl-PL" dirty="0"/>
          </a:p>
        </p:txBody>
      </p:sp>
    </p:spTree>
    <p:extLst>
      <p:ext uri="{BB962C8B-B14F-4D97-AF65-F5344CB8AC3E}">
        <p14:creationId xmlns:p14="http://schemas.microsoft.com/office/powerpoint/2010/main" val="4064002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F2E76E4F-457D-4139-B739-A37A5867EB72}"/>
              </a:ext>
            </a:extLst>
          </p:cNvPr>
          <p:cNvSpPr txBox="1"/>
          <p:nvPr/>
        </p:nvSpPr>
        <p:spPr>
          <a:xfrm>
            <a:off x="689052" y="451408"/>
            <a:ext cx="948086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4000" b="1" dirty="0">
                <a:solidFill>
                  <a:prstClr val="black"/>
                </a:solidFill>
                <a:latin typeface="Calibri" panose="020F0502020204030204"/>
              </a:rPr>
              <a:t>Zaburzenia psychiczne - ryzyko</a:t>
            </a:r>
            <a:r>
              <a:rPr kumimoji="0" lang="pl-PL" sz="4000" b="1" i="0" u="none" strike="noStrike" kern="1200" cap="none" spc="0" normalizeH="0" noProof="0" dirty="0">
                <a:ln>
                  <a:noFill/>
                </a:ln>
                <a:solidFill>
                  <a:prstClr val="black"/>
                </a:solidFill>
                <a:effectLst/>
                <a:uLnTx/>
                <a:uFillTx/>
                <a:latin typeface="Calibri" panose="020F0502020204030204"/>
                <a:ea typeface="+mn-ea"/>
                <a:cs typeface="+mn-cs"/>
              </a:rPr>
              <a:t> a</a:t>
            </a:r>
            <a:r>
              <a:rPr kumimoji="0" lang="pl-PL" sz="4000" b="1" i="0" u="none" strike="noStrike" kern="1200" cap="none" spc="0" normalizeH="0" baseline="0" noProof="0" dirty="0">
                <a:ln>
                  <a:noFill/>
                </a:ln>
                <a:solidFill>
                  <a:prstClr val="black"/>
                </a:solidFill>
                <a:effectLst/>
                <a:uLnTx/>
                <a:uFillTx/>
                <a:latin typeface="Calibri" panose="020F0502020204030204"/>
                <a:ea typeface="+mn-ea"/>
                <a:cs typeface="+mn-cs"/>
              </a:rPr>
              <a:t>gresji</a:t>
            </a:r>
            <a:endParaRPr kumimoji="0" lang="pl-PL"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pole tekstowe 3">
            <a:extLst>
              <a:ext uri="{FF2B5EF4-FFF2-40B4-BE49-F238E27FC236}">
                <a16:creationId xmlns:a16="http://schemas.microsoft.com/office/drawing/2014/main" id="{D8BC410F-B7C0-409B-B3E3-DD973A77EE15}"/>
              </a:ext>
            </a:extLst>
          </p:cNvPr>
          <p:cNvSpPr txBox="1"/>
          <p:nvPr/>
        </p:nvSpPr>
        <p:spPr>
          <a:xfrm>
            <a:off x="689052" y="1971640"/>
            <a:ext cx="10813895" cy="372409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24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Ryzyko agresji jest podwyższone w zaburzeniach tj.:</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2400" b="0" i="0" u="sng"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zaburzenia osobowości: osobowość </a:t>
            </a:r>
            <a:r>
              <a:rPr kumimoji="0" lang="pl-PL" sz="2400" b="0" i="0" u="none" strike="noStrike" kern="1200" cap="none" spc="0" normalizeH="0" baseline="0" noProof="0" dirty="0" err="1">
                <a:ln>
                  <a:noFill/>
                </a:ln>
                <a:solidFill>
                  <a:prstClr val="black"/>
                </a:solidFill>
                <a:effectLst/>
                <a:uLnTx/>
                <a:uFillTx/>
                <a:latin typeface="Calibri" panose="020F0502020204030204"/>
                <a:ea typeface="+mn-ea"/>
                <a:cs typeface="+mn-cs"/>
              </a:rPr>
              <a:t>dyssocjalna</a:t>
            </a: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pl-PL" sz="2400" b="0" i="0" u="none" strike="noStrike" kern="1200" cap="none" spc="0" normalizeH="0" baseline="0" noProof="0" dirty="0" err="1">
                <a:ln>
                  <a:noFill/>
                </a:ln>
                <a:solidFill>
                  <a:prstClr val="black"/>
                </a:solidFill>
                <a:effectLst/>
                <a:uLnTx/>
                <a:uFillTx/>
                <a:latin typeface="Calibri" panose="020F0502020204030204"/>
                <a:ea typeface="+mn-ea"/>
                <a:cs typeface="+mn-cs"/>
              </a:rPr>
              <a:t>borderline</a:t>
            </a: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 narcystyczna</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nadużywanie substancji psychoaktywnych: alkohol, amfetamina</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ostre psychozy, mania</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zaburzenia stresowe pourazowe</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uszkodzenie lub dysfunkcja mózgu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13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8D0042E7-F26C-4645-80F3-E5F9DBF4C70A}"/>
              </a:ext>
            </a:extLst>
          </p:cNvPr>
          <p:cNvSpPr txBox="1"/>
          <p:nvPr/>
        </p:nvSpPr>
        <p:spPr>
          <a:xfrm>
            <a:off x="1632630" y="1757228"/>
            <a:ext cx="8926739" cy="3343544"/>
          </a:xfrm>
          <a:prstGeom prst="rect">
            <a:avLst/>
          </a:prstGeom>
          <a:noFill/>
        </p:spPr>
        <p:txBody>
          <a:bodyPr wrap="square">
            <a:spAutoFit/>
          </a:bodyPr>
          <a:lstStyle/>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CHARAKTER:</a:t>
            </a:r>
            <a:r>
              <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czynna – bierna</a:t>
            </a:r>
            <a:endPar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FORMA DZIAŁAŃ</a:t>
            </a:r>
            <a:r>
              <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słowna – fizyczna</a:t>
            </a:r>
            <a:endPar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CZAS REAKCJI: </a:t>
            </a:r>
            <a:r>
              <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doraźna – odroczona</a:t>
            </a:r>
            <a:endPar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OBIEKT AGRESJI: </a:t>
            </a:r>
            <a:r>
              <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bezpośredni – przemieszczony</a:t>
            </a:r>
            <a:endPar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MOTYW: </a:t>
            </a:r>
            <a:r>
              <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przemyślany – impulsywny</a:t>
            </a:r>
            <a:endPar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CEL:</a:t>
            </a:r>
            <a:r>
              <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określony – uogólniony – przypadkowy</a:t>
            </a:r>
            <a:endPar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2F5F2F27-C6C1-432C-8DC9-7F9E09C79BBA}"/>
              </a:ext>
            </a:extLst>
          </p:cNvPr>
          <p:cNvSpPr txBox="1"/>
          <p:nvPr/>
        </p:nvSpPr>
        <p:spPr>
          <a:xfrm>
            <a:off x="0" y="698746"/>
            <a:ext cx="12192000" cy="721736"/>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pl-PL"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Kategorie agresji</a:t>
            </a:r>
            <a:r>
              <a:rPr kumimoji="0" lang="pl-PL"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pl-PL"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58276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9CCA59FF-B35E-43DD-86C4-5F88F70B34AA}"/>
              </a:ext>
            </a:extLst>
          </p:cNvPr>
          <p:cNvSpPr txBox="1"/>
          <p:nvPr/>
        </p:nvSpPr>
        <p:spPr>
          <a:xfrm>
            <a:off x="2467672" y="227270"/>
            <a:ext cx="7256655" cy="148297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pl-PL"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Ocena zagrożenia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pl-PL"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 przeciwdziałanie agresji</a:t>
            </a:r>
            <a:endParaRPr kumimoji="0" lang="pl-PL"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pole tekstowe 6">
            <a:extLst>
              <a:ext uri="{FF2B5EF4-FFF2-40B4-BE49-F238E27FC236}">
                <a16:creationId xmlns:a16="http://schemas.microsoft.com/office/drawing/2014/main" id="{EAFD9105-F744-4A63-89D9-AA38E895E6F6}"/>
              </a:ext>
            </a:extLst>
          </p:cNvPr>
          <p:cNvSpPr txBox="1"/>
          <p:nvPr/>
        </p:nvSpPr>
        <p:spPr>
          <a:xfrm>
            <a:off x="464633" y="1975775"/>
            <a:ext cx="11262732" cy="374916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pl-PL" sz="2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AGRESJA PRZEWIDYWALNA</a:t>
            </a:r>
            <a:r>
              <a:rPr kumimoji="0" lang="pl-PL" sz="2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pl-P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obecne motywy agresywne bez gotowości do natychmiastowej realizacji</a:t>
            </a:r>
          </a:p>
          <a:p>
            <a:pPr marL="342900" marR="0" lvl="0" indent="-34290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R="0" lvl="0" algn="just" defTabSz="914400" rtl="0" eaLnBrk="1" fontAlgn="auto" latinLnBrk="0" hangingPunct="1">
              <a:lnSpc>
                <a:spcPct val="107000"/>
              </a:lnSpc>
              <a:spcBef>
                <a:spcPts val="0"/>
              </a:spcBef>
              <a:spcAft>
                <a:spcPts val="800"/>
              </a:spcAft>
              <a:buClrTx/>
              <a:buSzTx/>
              <a:tabLst/>
              <a:defRPr/>
            </a:pPr>
            <a:r>
              <a:rPr kumimoji="0" lang="pl-PL" sz="24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Zalecane działania</a:t>
            </a:r>
            <a:r>
              <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pl-P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inicjowanie kontaktu, dążenie do zwerbalizowania motywów, szukanie sposobów radzenia sobie z nimi przez klienta, udzielenie wyjaśnień, propozycja zwrócenia się po pomoc specjalistyczną</a:t>
            </a:r>
          </a:p>
        </p:txBody>
      </p:sp>
    </p:spTree>
    <p:extLst>
      <p:ext uri="{BB962C8B-B14F-4D97-AF65-F5344CB8AC3E}">
        <p14:creationId xmlns:p14="http://schemas.microsoft.com/office/powerpoint/2010/main" val="3712230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1A0555E-FFB2-4D65-9A20-A59F25605C44}"/>
              </a:ext>
            </a:extLst>
          </p:cNvPr>
          <p:cNvSpPr txBox="1"/>
          <p:nvPr/>
        </p:nvSpPr>
        <p:spPr>
          <a:xfrm>
            <a:off x="680224" y="1227283"/>
            <a:ext cx="10827834"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2800" b="1" i="1" u="none" strike="noStrike" kern="1200" cap="none" spc="0" normalizeH="0" baseline="0" noProof="0" dirty="0">
                <a:ln>
                  <a:noFill/>
                </a:ln>
                <a:solidFill>
                  <a:prstClr val="black"/>
                </a:solidFill>
                <a:effectLst/>
                <a:uLnTx/>
                <a:uFillTx/>
                <a:latin typeface="Calibri" panose="020F0502020204030204"/>
                <a:ea typeface="+mn-ea"/>
                <a:cs typeface="+mn-cs"/>
              </a:rPr>
              <a:t>AGRESJA ZAGRAŻAJĄCA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 obecne motywy i gotowość do ich realizacji (bladość, silne napięcie mięśni, drżenie, głośne nieskładne wypowiedzi, przeklinanie, niepokój ruchowy, wypowiedzi i zapowiedzi agresywne)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kumimoji="0" lang="pl-PL" sz="2400" b="0" i="0" u="sng" strike="noStrike" kern="1200" cap="none" spc="0" normalizeH="0" baseline="0" noProof="0" dirty="0">
                <a:ln>
                  <a:noFill/>
                </a:ln>
                <a:solidFill>
                  <a:prstClr val="black"/>
                </a:solidFill>
                <a:effectLst/>
                <a:uLnTx/>
                <a:uFillTx/>
                <a:latin typeface="Calibri" panose="020F0502020204030204"/>
                <a:ea typeface="+mn-ea"/>
                <a:cs typeface="+mn-cs"/>
              </a:rPr>
              <a:t>Zalecane działania: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umożliwienie uzewnętrznienia zagrażających emocji w niezagrażający sposób, odróżnianie agresywnych myśli od zachowań, zapewnienie o gotowości świadczenia pomocy, zapewnienie możliwie spokojnych warunków zewnętrznych, wezwanie pomocy profesjonalnej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pole tekstowe 4">
            <a:extLst>
              <a:ext uri="{FF2B5EF4-FFF2-40B4-BE49-F238E27FC236}">
                <a16:creationId xmlns:a16="http://schemas.microsoft.com/office/drawing/2014/main" id="{DA609DCE-5352-4B50-B693-303112B633CC}"/>
              </a:ext>
            </a:extLst>
          </p:cNvPr>
          <p:cNvSpPr txBox="1"/>
          <p:nvPr/>
        </p:nvSpPr>
        <p:spPr>
          <a:xfrm>
            <a:off x="2467672" y="227270"/>
            <a:ext cx="7256655" cy="148297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pl-PL"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Ocena zagrożenia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pl-PL"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 przeciwdziałanie agresji</a:t>
            </a:r>
            <a:endParaRPr kumimoji="0" lang="pl-PL"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0683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1784</TotalTime>
  <Words>12046</Words>
  <Application>Microsoft Office PowerPoint</Application>
  <PresentationFormat>Panoramiczny</PresentationFormat>
  <Paragraphs>851</Paragraphs>
  <Slides>127</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127</vt:i4>
      </vt:variant>
    </vt:vector>
  </HeadingPairs>
  <TitlesOfParts>
    <vt:vector size="136" baseType="lpstr">
      <vt:lpstr>Arial</vt:lpstr>
      <vt:lpstr>Calibri</vt:lpstr>
      <vt:lpstr>Calibri Light</vt:lpstr>
      <vt:lpstr>Symbol</vt:lpstr>
      <vt:lpstr>Tahoma</vt:lpstr>
      <vt:lpstr>Times</vt:lpstr>
      <vt:lpstr>Times New Roman</vt:lpstr>
      <vt:lpstr>Wingdings</vt:lpstr>
      <vt:lpstr>1_Motyw pakietu Office</vt:lpstr>
      <vt:lpstr>„UCZELNIA WOBEC  ZABURZEŃ PSYCHICZNYCH. KOMUNIKACJA I FORMY WSPARCIA EDUKACYJNEGO STUDENTÓW   I KANDYDATÓW NA STUDIA  Z ZABURZENIAMI PSYCHICZNYMI  W TYM ZE SPEKTRUM AUTYZMU”</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Zaburzenia psychiczne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Zaburzenia osobowości</vt:lpstr>
      <vt:lpstr>Zaburzenia osobowości</vt:lpstr>
      <vt:lpstr>Zaburzenia osobowości w  Międzynarodowej Statystycznej Klasyfikacji Chorób i Problemów Zdrowotnych </vt:lpstr>
      <vt:lpstr>Zaburzenia osobowości można podzielić na trzy grupy wg klasyfikacji DSM-IV:</vt:lpstr>
      <vt:lpstr>Osobowość paranoiczna charakteryzuje się:</vt:lpstr>
      <vt:lpstr>Osobowość schizoidalna to:</vt:lpstr>
      <vt:lpstr>Osobowość impulsywna przejawia się w:</vt:lpstr>
      <vt:lpstr>Osobowość borderline znana jest z:</vt:lpstr>
      <vt:lpstr>Osobowość histrioniczna wiąże się ściśle z:</vt:lpstr>
      <vt:lpstr>Osobowość narcystyczna to:</vt:lpstr>
      <vt:lpstr>Osobowość obsesyjno-kompulsywna zdominowana jest przez:</vt:lpstr>
      <vt:lpstr>Osobowość unikająca:</vt:lpstr>
      <vt:lpstr>Osobowość zależna – to taka, w której występuje: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Całościowe zaburzenia rozwojowe, w których problemy psychiczne występują, jako wtórne.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Regulacje prawne związane z funkcjonowaniem osób z zaburzeniami zdrowia psychicznego.</vt:lpstr>
      <vt:lpstr>USTAWA z dnia 19 sierpnia 1994 r. o ochronie zdrowia psychicznego</vt:lpstr>
      <vt:lpstr>USTAWA z dnia 19 sierpnia 1994 r. o ochronie zdrowia psychicznego</vt:lpstr>
      <vt:lpstr>USTAWA z dnia 19 sierpnia 1994 r. o ochronie zdrowia psychicznego</vt:lpstr>
      <vt:lpstr>USTAWA z dnia 19 sierpnia 1994 r. o ochronie zdrowia psychicznego</vt:lpstr>
      <vt:lpstr>USTAWA z dnia 19 sierpnia 1994 r. o ochronie zdrowia psychicznego</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Komunikacja ze studentem z zaburzeniami psychicznymi </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„KOMUNIKACJA I FORMY WSPARCIA EDUKACYJNEGO STUDENTÓW Z ZABURZENIAMI PSYCHICZNYMI”</dc:title>
  <dc:creator>Kamila Szwedo</dc:creator>
  <cp:lastModifiedBy>Klaudia Kostecka</cp:lastModifiedBy>
  <cp:revision>78</cp:revision>
  <cp:lastPrinted>2022-05-13T10:02:58Z</cp:lastPrinted>
  <dcterms:created xsi:type="dcterms:W3CDTF">2022-02-17T10:14:21Z</dcterms:created>
  <dcterms:modified xsi:type="dcterms:W3CDTF">2023-02-28T11:49:18Z</dcterms:modified>
</cp:coreProperties>
</file>